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57"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shobha.k\AppData\Local\Microsoft\Windows\Temporary Internet Files\Content.Outlook\NQXO4LQN\CURVEDdigit (002).jpg"/>
          <p:cNvPicPr>
            <a:picLocks noChangeAspect="1" noChangeArrowheads="1"/>
          </p:cNvPicPr>
          <p:nvPr/>
        </p:nvPicPr>
        <p:blipFill>
          <a:blip r:embed="rId2" cstate="print"/>
          <a:srcRect/>
          <a:stretch>
            <a:fillRect/>
          </a:stretch>
        </p:blipFill>
        <p:spPr bwMode="auto">
          <a:xfrm>
            <a:off x="-304800" y="-76200"/>
            <a:ext cx="9753599" cy="6934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384280"/>
            <a:ext cx="8382000" cy="4647426"/>
          </a:xfrm>
          <a:prstGeom prst="rect">
            <a:avLst/>
          </a:prstGeom>
        </p:spPr>
        <p:txBody>
          <a:bodyPr wrap="square">
            <a:spAutoFit/>
          </a:bodyPr>
          <a:lstStyle/>
          <a:p>
            <a:r>
              <a:rPr lang="en-US" sz="3200" b="1" u="sng" dirty="0" smtClean="0"/>
              <a:t>WHY IS TO MUST TO BUY A HEALTH INSURANCE </a:t>
            </a:r>
          </a:p>
          <a:p>
            <a:endParaRPr lang="en-US" dirty="0" smtClean="0"/>
          </a:p>
          <a:p>
            <a:pPr>
              <a:buFont typeface="Wingdings" pitchFamily="2" charset="2"/>
              <a:buChar char="Ø"/>
            </a:pPr>
            <a:endParaRPr lang="en-US" dirty="0" smtClean="0"/>
          </a:p>
          <a:p>
            <a:pPr>
              <a:buFont typeface="Wingdings" pitchFamily="2" charset="2"/>
              <a:buChar char="Ø"/>
            </a:pPr>
            <a:r>
              <a:rPr lang="en-US" sz="1900" dirty="0" smtClean="0"/>
              <a:t>More people </a:t>
            </a:r>
            <a:r>
              <a:rPr lang="en-US" sz="1900" b="1" dirty="0" smtClean="0"/>
              <a:t>die</a:t>
            </a:r>
            <a:r>
              <a:rPr lang="en-US" sz="1900" dirty="0" smtClean="0"/>
              <a:t> each year not because of health related issues because they cannot afford for medical care. The hospitals are charging huge amount which cannot be afforded by the people, many don’t go to hospital fearing on the bill amount.</a:t>
            </a:r>
          </a:p>
          <a:p>
            <a:pPr>
              <a:buFont typeface="Wingdings" pitchFamily="2" charset="2"/>
              <a:buChar char="Ø"/>
            </a:pPr>
            <a:endParaRPr lang="en-US" sz="1900" dirty="0" smtClean="0"/>
          </a:p>
          <a:p>
            <a:pPr>
              <a:buFont typeface="Wingdings" pitchFamily="2" charset="2"/>
              <a:buChar char="Ø"/>
            </a:pPr>
            <a:r>
              <a:rPr lang="en-US" sz="1900" dirty="0" smtClean="0"/>
              <a:t>To resolve all this the only option is to buy </a:t>
            </a:r>
            <a:r>
              <a:rPr lang="en-US" sz="1900" b="1" dirty="0" smtClean="0"/>
              <a:t>health</a:t>
            </a:r>
            <a:r>
              <a:rPr lang="en-US" sz="1900" dirty="0" smtClean="0"/>
              <a:t> insurance for self and for the family. </a:t>
            </a:r>
          </a:p>
          <a:p>
            <a:endParaRPr lang="en-US" sz="1900" dirty="0" smtClean="0"/>
          </a:p>
          <a:p>
            <a:pPr>
              <a:buFont typeface="Wingdings" pitchFamily="2" charset="2"/>
              <a:buChar char="Ø"/>
            </a:pPr>
            <a:r>
              <a:rPr lang="en-US" sz="1900" dirty="0" smtClean="0"/>
              <a:t>Having a health insurance is like having a asset, at any point of time no need to have a second thought in getting admitted to the hospital.</a:t>
            </a:r>
          </a:p>
          <a:p>
            <a:pPr>
              <a:buFont typeface="Wingdings" pitchFamily="2" charset="2"/>
              <a:buChar char="Ø"/>
            </a:pPr>
            <a:endParaRPr lang="en-US" sz="1900" dirty="0" smtClean="0"/>
          </a:p>
          <a:p>
            <a:pPr>
              <a:buFont typeface="Wingdings" pitchFamily="2" charset="2"/>
              <a:buChar char="Ø"/>
            </a:pPr>
            <a:r>
              <a:rPr lang="en-US" sz="1900" dirty="0" smtClean="0"/>
              <a:t>It’s a security for one’s life and to the family</a:t>
            </a:r>
            <a:endParaRPr lang="en-US" sz="1900" dirty="0"/>
          </a:p>
        </p:txBody>
      </p:sp>
      <p:sp>
        <p:nvSpPr>
          <p:cNvPr id="8" name="Right Triangle 7">
            <a:extLst>
              <a:ext uri="{FF2B5EF4-FFF2-40B4-BE49-F238E27FC236}">
                <a16:creationId xmlns="" xmlns:a16="http://schemas.microsoft.com/office/drawing/2014/main" id="{3C1FAF57-725C-4C51-97D3-CD7BCEEB467D}"/>
              </a:ext>
            </a:extLst>
          </p:cNvPr>
          <p:cNvSpPr/>
          <p:nvPr/>
        </p:nvSpPr>
        <p:spPr>
          <a:xfrm flipV="1">
            <a:off x="0" y="1"/>
            <a:ext cx="1452966" cy="1255363"/>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descr="Service - Global Finsol Pvt Ltd Photos, Hebbal, Bangalore - Car Insurance Agents">
            <a:extLst>
              <a:ext uri="{FF2B5EF4-FFF2-40B4-BE49-F238E27FC236}">
                <a16:creationId xmlns="" xmlns:a16="http://schemas.microsoft.com/office/drawing/2014/main" id="{3477490F-0BC1-4159-ADD8-A468CC9E0970}"/>
              </a:ext>
            </a:extLst>
          </p:cNvPr>
          <p:cNvPicPr>
            <a:picLocks noChangeAspect="1" noChangeArrowheads="1"/>
          </p:cNvPicPr>
          <p:nvPr/>
        </p:nvPicPr>
        <p:blipFill>
          <a:blip r:embed="rId2" cstate="print">
            <a:extLst/>
          </a:blip>
          <a:srcRect/>
          <a:stretch>
            <a:fillRect/>
          </a:stretch>
        </p:blipFill>
        <p:spPr bwMode="auto">
          <a:xfrm>
            <a:off x="7962754" y="0"/>
            <a:ext cx="1105046" cy="854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ight Triangle 9">
            <a:extLst>
              <a:ext uri="{FF2B5EF4-FFF2-40B4-BE49-F238E27FC236}">
                <a16:creationId xmlns="" xmlns:a16="http://schemas.microsoft.com/office/drawing/2014/main" id="{CC3AECBB-C534-4532-AEEA-415E23D50E3C}"/>
              </a:ext>
            </a:extLst>
          </p:cNvPr>
          <p:cNvSpPr/>
          <p:nvPr/>
        </p:nvSpPr>
        <p:spPr>
          <a:xfrm flipV="1">
            <a:off x="1" y="0"/>
            <a:ext cx="1569203" cy="1611824"/>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ight Triangle 10">
            <a:extLst>
              <a:ext uri="{FF2B5EF4-FFF2-40B4-BE49-F238E27FC236}">
                <a16:creationId xmlns="" xmlns:a16="http://schemas.microsoft.com/office/drawing/2014/main" id="{F009A2F9-721A-4445-98CC-E5120F7EF113}"/>
              </a:ext>
            </a:extLst>
          </p:cNvPr>
          <p:cNvSpPr/>
          <p:nvPr/>
        </p:nvSpPr>
        <p:spPr>
          <a:xfrm flipV="1">
            <a:off x="1" y="0"/>
            <a:ext cx="1162373" cy="929898"/>
          </a:xfrm>
          <a:prstGeom prst="rtTriangle">
            <a:avLst/>
          </a:prstGeom>
          <a:solidFill>
            <a:srgbClr val="3CB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 calcmode="lin" valueType="num">
                                      <p:cBhvr additive="base">
                                        <p:cTn id="25"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anim calcmode="lin" valueType="num">
                                      <p:cBhvr additive="base">
                                        <p:cTn id="31"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 xmlns:a16="http://schemas.microsoft.com/office/drawing/2014/main" id="{CC3AECBB-C534-4532-AEEA-415E23D50E3C}"/>
              </a:ext>
            </a:extLst>
          </p:cNvPr>
          <p:cNvSpPr/>
          <p:nvPr/>
        </p:nvSpPr>
        <p:spPr>
          <a:xfrm flipV="1">
            <a:off x="1" y="0"/>
            <a:ext cx="1569203" cy="1611824"/>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 xmlns:a16="http://schemas.microsoft.com/office/drawing/2014/main" id="{6070C03D-DD07-4DF0-8C26-E054A49D1564}"/>
              </a:ext>
            </a:extLst>
          </p:cNvPr>
          <p:cNvSpPr/>
          <p:nvPr/>
        </p:nvSpPr>
        <p:spPr>
          <a:xfrm>
            <a:off x="0" y="6347792"/>
            <a:ext cx="9144000" cy="5102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 xmlns:a16="http://schemas.microsoft.com/office/drawing/2014/main" id="{175A1A00-A801-4589-B59D-96482B554744}"/>
              </a:ext>
            </a:extLst>
          </p:cNvPr>
          <p:cNvSpPr/>
          <p:nvPr/>
        </p:nvSpPr>
        <p:spPr>
          <a:xfrm>
            <a:off x="4471761" y="6347792"/>
            <a:ext cx="4672240" cy="510209"/>
          </a:xfrm>
          <a:custGeom>
            <a:avLst/>
            <a:gdLst>
              <a:gd name="connsiteX0" fmla="*/ 0 w 12192000"/>
              <a:gd name="connsiteY0" fmla="*/ 0 h 510209"/>
              <a:gd name="connsiteX1" fmla="*/ 12192000 w 12192000"/>
              <a:gd name="connsiteY1" fmla="*/ 0 h 510209"/>
              <a:gd name="connsiteX2" fmla="*/ 12192000 w 12192000"/>
              <a:gd name="connsiteY2" fmla="*/ 510209 h 510209"/>
              <a:gd name="connsiteX3" fmla="*/ 0 w 12192000"/>
              <a:gd name="connsiteY3" fmla="*/ 510209 h 510209"/>
              <a:gd name="connsiteX4" fmla="*/ 0 w 12192000"/>
              <a:gd name="connsiteY4" fmla="*/ 0 h 510209"/>
              <a:gd name="connsiteX0" fmla="*/ 5989983 w 12192000"/>
              <a:gd name="connsiteY0" fmla="*/ 0 h 510209"/>
              <a:gd name="connsiteX1" fmla="*/ 12192000 w 12192000"/>
              <a:gd name="connsiteY1" fmla="*/ 0 h 510209"/>
              <a:gd name="connsiteX2" fmla="*/ 12192000 w 12192000"/>
              <a:gd name="connsiteY2" fmla="*/ 510209 h 510209"/>
              <a:gd name="connsiteX3" fmla="*/ 0 w 12192000"/>
              <a:gd name="connsiteY3" fmla="*/ 510209 h 510209"/>
              <a:gd name="connsiteX4" fmla="*/ 5989983 w 12192000"/>
              <a:gd name="connsiteY4" fmla="*/ 0 h 510209"/>
              <a:gd name="connsiteX0" fmla="*/ 490331 w 6692348"/>
              <a:gd name="connsiteY0" fmla="*/ 0 h 510209"/>
              <a:gd name="connsiteX1" fmla="*/ 6692348 w 6692348"/>
              <a:gd name="connsiteY1" fmla="*/ 0 h 510209"/>
              <a:gd name="connsiteX2" fmla="*/ 6692348 w 6692348"/>
              <a:gd name="connsiteY2" fmla="*/ 510209 h 510209"/>
              <a:gd name="connsiteX3" fmla="*/ 0 w 6692348"/>
              <a:gd name="connsiteY3" fmla="*/ 496957 h 510209"/>
              <a:gd name="connsiteX4" fmla="*/ 490331 w 6692348"/>
              <a:gd name="connsiteY4" fmla="*/ 0 h 510209"/>
              <a:gd name="connsiteX0" fmla="*/ 487419 w 6689436"/>
              <a:gd name="connsiteY0" fmla="*/ 0 h 510209"/>
              <a:gd name="connsiteX1" fmla="*/ 6689436 w 6689436"/>
              <a:gd name="connsiteY1" fmla="*/ 0 h 510209"/>
              <a:gd name="connsiteX2" fmla="*/ 6689436 w 6689436"/>
              <a:gd name="connsiteY2" fmla="*/ 510209 h 510209"/>
              <a:gd name="connsiteX3" fmla="*/ 0 w 6689436"/>
              <a:gd name="connsiteY3" fmla="*/ 505694 h 510209"/>
              <a:gd name="connsiteX4" fmla="*/ 487419 w 6689436"/>
              <a:gd name="connsiteY4" fmla="*/ 0 h 51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436" h="510209">
                <a:moveTo>
                  <a:pt x="487419" y="0"/>
                </a:moveTo>
                <a:lnTo>
                  <a:pt x="6689436" y="0"/>
                </a:lnTo>
                <a:lnTo>
                  <a:pt x="6689436" y="510209"/>
                </a:lnTo>
                <a:lnTo>
                  <a:pt x="0" y="505694"/>
                </a:lnTo>
                <a:lnTo>
                  <a:pt x="487419"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ight Triangle 5">
            <a:extLst>
              <a:ext uri="{FF2B5EF4-FFF2-40B4-BE49-F238E27FC236}">
                <a16:creationId xmlns="" xmlns:a16="http://schemas.microsoft.com/office/drawing/2014/main" id="{3C1FAF57-725C-4C51-97D3-CD7BCEEB467D}"/>
              </a:ext>
            </a:extLst>
          </p:cNvPr>
          <p:cNvSpPr/>
          <p:nvPr/>
        </p:nvSpPr>
        <p:spPr>
          <a:xfrm flipV="1">
            <a:off x="0" y="1"/>
            <a:ext cx="1452966" cy="1255363"/>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Triangle 7">
            <a:extLst>
              <a:ext uri="{FF2B5EF4-FFF2-40B4-BE49-F238E27FC236}">
                <a16:creationId xmlns="" xmlns:a16="http://schemas.microsoft.com/office/drawing/2014/main" id="{F009A2F9-721A-4445-98CC-E5120F7EF113}"/>
              </a:ext>
            </a:extLst>
          </p:cNvPr>
          <p:cNvSpPr/>
          <p:nvPr/>
        </p:nvSpPr>
        <p:spPr>
          <a:xfrm flipV="1">
            <a:off x="1" y="0"/>
            <a:ext cx="1162373" cy="929898"/>
          </a:xfrm>
          <a:prstGeom prst="rtTriangle">
            <a:avLst/>
          </a:prstGeom>
          <a:solidFill>
            <a:srgbClr val="3CB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 xmlns:a16="http://schemas.microsoft.com/office/drawing/2014/main" id="{BCDE8479-E6AF-451F-BAE0-40C7424AEFFA}"/>
              </a:ext>
            </a:extLst>
          </p:cNvPr>
          <p:cNvSpPr>
            <a:spLocks noGrp="1"/>
          </p:cNvSpPr>
          <p:nvPr>
            <p:ph type="title"/>
          </p:nvPr>
        </p:nvSpPr>
        <p:spPr/>
        <p:txBody>
          <a:bodyPr/>
          <a:lstStyle/>
          <a:p>
            <a:r>
              <a:rPr lang="en-IN" b="1" dirty="0" smtClean="0"/>
              <a:t>ABOUT INSURANCE</a:t>
            </a:r>
            <a:endParaRPr lang="en-IN" b="1" dirty="0"/>
          </a:p>
        </p:txBody>
      </p:sp>
      <p:sp>
        <p:nvSpPr>
          <p:cNvPr id="10" name="Text Placeholder 9">
            <a:extLst>
              <a:ext uri="{FF2B5EF4-FFF2-40B4-BE49-F238E27FC236}">
                <a16:creationId xmlns="" xmlns:a16="http://schemas.microsoft.com/office/drawing/2014/main" id="{12FB239D-CA47-485F-94F4-CDCF0B4569E0}"/>
              </a:ext>
            </a:extLst>
          </p:cNvPr>
          <p:cNvSpPr>
            <a:spLocks noGrp="1"/>
          </p:cNvSpPr>
          <p:nvPr>
            <p:ph type="body" idx="1"/>
          </p:nvPr>
        </p:nvSpPr>
        <p:spPr>
          <a:xfrm>
            <a:off x="629842" y="1219200"/>
            <a:ext cx="3868340" cy="981075"/>
          </a:xfrm>
        </p:spPr>
        <p:style>
          <a:lnRef idx="3">
            <a:schemeClr val="lt1"/>
          </a:lnRef>
          <a:fillRef idx="1">
            <a:schemeClr val="accent1"/>
          </a:fillRef>
          <a:effectRef idx="1">
            <a:schemeClr val="accent1"/>
          </a:effectRef>
          <a:fontRef idx="minor">
            <a:schemeClr val="lt1"/>
          </a:fontRef>
        </p:style>
        <p:txBody>
          <a:bodyPr anchor="ctr">
            <a:normAutofit/>
          </a:bodyPr>
          <a:lstStyle/>
          <a:p>
            <a:pPr algn="r"/>
            <a:r>
              <a:rPr lang="en-IN" dirty="0"/>
              <a:t>STAR HEALTH INSURANCE</a:t>
            </a:r>
          </a:p>
        </p:txBody>
      </p:sp>
      <p:sp>
        <p:nvSpPr>
          <p:cNvPr id="11" name="Content Placeholder 10">
            <a:extLst>
              <a:ext uri="{FF2B5EF4-FFF2-40B4-BE49-F238E27FC236}">
                <a16:creationId xmlns="" xmlns:a16="http://schemas.microsoft.com/office/drawing/2014/main" id="{91234104-5A7E-4E5A-B144-9FC71CF5FAC7}"/>
              </a:ext>
            </a:extLst>
          </p:cNvPr>
          <p:cNvSpPr>
            <a:spLocks noGrp="1"/>
          </p:cNvSpPr>
          <p:nvPr>
            <p:ph sz="half" idx="2"/>
          </p:nvPr>
        </p:nvSpPr>
        <p:spPr>
          <a:xfrm>
            <a:off x="0" y="2174875"/>
            <a:ext cx="4497388" cy="3951288"/>
          </a:xfrm>
        </p:spPr>
        <p:style>
          <a:lnRef idx="2">
            <a:schemeClr val="accent1"/>
          </a:lnRef>
          <a:fillRef idx="1">
            <a:schemeClr val="lt1"/>
          </a:fillRef>
          <a:effectRef idx="0">
            <a:schemeClr val="accent1"/>
          </a:effectRef>
          <a:fontRef idx="minor">
            <a:schemeClr val="dk1"/>
          </a:fontRef>
        </p:style>
        <p:txBody>
          <a:bodyPr>
            <a:normAutofit/>
          </a:bodyPr>
          <a:lstStyle/>
          <a:p>
            <a:endParaRPr lang="en-IN" dirty="0"/>
          </a:p>
          <a:p>
            <a:pPr marL="457200" indent="-457200"/>
            <a:r>
              <a:rPr lang="en-IN" sz="1900" dirty="0" smtClean="0"/>
              <a:t>Star Health and Allied Insurance Co Ltd commenced its operations in 2006 with the business in Health Insurance, Overseas </a:t>
            </a:r>
            <a:r>
              <a:rPr lang="en-IN" sz="1900" dirty="0" err="1" smtClean="0"/>
              <a:t>Mediclaim</a:t>
            </a:r>
            <a:r>
              <a:rPr lang="en-IN" sz="1900" dirty="0" smtClean="0"/>
              <a:t> Policy (Travel Insurance) and Personal Accident Insurance.</a:t>
            </a:r>
          </a:p>
          <a:p>
            <a:pPr marL="457200" indent="-457200"/>
            <a:r>
              <a:rPr lang="en-IN" sz="1900" dirty="0" smtClean="0"/>
              <a:t>Star Health is India's first stand-alone Health Insurance Company</a:t>
            </a:r>
          </a:p>
          <a:p>
            <a:pPr marL="457200" indent="-457200"/>
            <a:r>
              <a:rPr lang="en-IN" sz="1900" dirty="0" smtClean="0"/>
              <a:t>It has around </a:t>
            </a:r>
            <a:r>
              <a:rPr lang="en-US" sz="1900" dirty="0" smtClean="0"/>
              <a:t>5400+ </a:t>
            </a:r>
            <a:r>
              <a:rPr lang="en-US" sz="1900" dirty="0" err="1" smtClean="0">
                <a:solidFill>
                  <a:schemeClr val="tx1"/>
                </a:solidFill>
                <a:cs typeface="AngsanaUPC" panose="02020603050405020304" pitchFamily="18" charset="-34"/>
              </a:rPr>
              <a:t>empaneled</a:t>
            </a:r>
            <a:r>
              <a:rPr lang="en-US" sz="1900" dirty="0" smtClean="0">
                <a:solidFill>
                  <a:schemeClr val="tx1"/>
                </a:solidFill>
                <a:cs typeface="AngsanaUPC" panose="02020603050405020304" pitchFamily="18" charset="-34"/>
              </a:rPr>
              <a:t> hospitals all over India </a:t>
            </a:r>
            <a:endParaRPr lang="en-IN" sz="1900" dirty="0" smtClean="0"/>
          </a:p>
          <a:p>
            <a:endParaRPr lang="en-IN" dirty="0"/>
          </a:p>
          <a:p>
            <a:endParaRPr lang="en-IN" dirty="0"/>
          </a:p>
        </p:txBody>
      </p:sp>
      <p:sp>
        <p:nvSpPr>
          <p:cNvPr id="12" name="Text Placeholder 11">
            <a:extLst>
              <a:ext uri="{FF2B5EF4-FFF2-40B4-BE49-F238E27FC236}">
                <a16:creationId xmlns="" xmlns:a16="http://schemas.microsoft.com/office/drawing/2014/main" id="{9F33D5F4-0D79-4C12-8CB3-B785B2C84ED9}"/>
              </a:ext>
            </a:extLst>
          </p:cNvPr>
          <p:cNvSpPr>
            <a:spLocks noGrp="1"/>
          </p:cNvSpPr>
          <p:nvPr>
            <p:ph type="body" sz="quarter" idx="3"/>
          </p:nvPr>
        </p:nvSpPr>
        <p:spPr>
          <a:xfrm>
            <a:off x="4648200" y="1219200"/>
            <a:ext cx="4038600" cy="985764"/>
          </a:xfrm>
        </p:spPr>
        <p:style>
          <a:lnRef idx="3">
            <a:schemeClr val="lt1"/>
          </a:lnRef>
          <a:fillRef idx="1">
            <a:schemeClr val="accent4"/>
          </a:fillRef>
          <a:effectRef idx="1">
            <a:schemeClr val="accent4"/>
          </a:effectRef>
          <a:fontRef idx="minor">
            <a:schemeClr val="lt1"/>
          </a:fontRef>
        </p:style>
        <p:txBody>
          <a:bodyPr anchor="ctr">
            <a:noAutofit/>
          </a:bodyPr>
          <a:lstStyle/>
          <a:p>
            <a:pPr algn="ctr"/>
            <a:r>
              <a:rPr lang="en-IN" sz="2000" dirty="0" smtClean="0"/>
              <a:t>             DIGIT GENERAL INSURANCE</a:t>
            </a:r>
            <a:endParaRPr lang="en-IN" sz="2000" dirty="0"/>
          </a:p>
        </p:txBody>
      </p:sp>
      <p:pic>
        <p:nvPicPr>
          <p:cNvPr id="1026" name="Picture 2" descr="Image result for star health logo">
            <a:extLst>
              <a:ext uri="{FF2B5EF4-FFF2-40B4-BE49-F238E27FC236}">
                <a16:creationId xmlns="" xmlns:a16="http://schemas.microsoft.com/office/drawing/2014/main" id="{DE29B54A-B447-47FD-B100-5F95582FBF9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19200"/>
            <a:ext cx="1136238" cy="990600"/>
          </a:xfrm>
          <a:prstGeom prst="rect">
            <a:avLst/>
          </a:prstGeom>
          <a:noFill/>
          <a:ln>
            <a:solidFill>
              <a:srgbClr val="0070C0"/>
            </a:solidFill>
          </a:ln>
          <a:extLst>
            <a:ext uri="{909E8E84-426E-40DD-AFC4-6F175D3DCCD1}">
              <a14:hiddenFill xmlns:a14="http://schemas.microsoft.com/office/drawing/2010/main" xmlns="">
                <a:solidFill>
                  <a:srgbClr val="FFFFFF"/>
                </a:solidFill>
              </a14:hiddenFill>
            </a:ext>
          </a:extLst>
        </p:spPr>
      </p:pic>
      <p:sp>
        <p:nvSpPr>
          <p:cNvPr id="13" name="Content Placeholder 12">
            <a:extLst>
              <a:ext uri="{FF2B5EF4-FFF2-40B4-BE49-F238E27FC236}">
                <a16:creationId xmlns="" xmlns:a16="http://schemas.microsoft.com/office/drawing/2014/main" id="{1E9C8E07-F394-49D8-BA3F-318D4875C764}"/>
              </a:ext>
            </a:extLst>
          </p:cNvPr>
          <p:cNvSpPr>
            <a:spLocks noGrp="1"/>
          </p:cNvSpPr>
          <p:nvPr>
            <p:ph sz="quarter" idx="4"/>
          </p:nvPr>
        </p:nvSpPr>
        <p:spPr/>
        <p:style>
          <a:lnRef idx="2">
            <a:schemeClr val="accent4"/>
          </a:lnRef>
          <a:fillRef idx="1">
            <a:schemeClr val="lt1"/>
          </a:fillRef>
          <a:effectRef idx="0">
            <a:schemeClr val="accent4"/>
          </a:effectRef>
          <a:fontRef idx="minor">
            <a:schemeClr val="dk1"/>
          </a:fontRef>
        </p:style>
        <p:txBody>
          <a:bodyPr>
            <a:normAutofit/>
          </a:bodyPr>
          <a:lstStyle/>
          <a:p>
            <a:endParaRPr lang="en-IN" dirty="0"/>
          </a:p>
          <a:p>
            <a:pPr marL="571500" indent="-571500"/>
            <a:r>
              <a:rPr lang="en-US" sz="1900" dirty="0" smtClean="0">
                <a:solidFill>
                  <a:schemeClr val="tx1"/>
                </a:solidFill>
                <a:cs typeface="AngsanaUPC" panose="02020603050405020304" pitchFamily="18" charset="-34"/>
              </a:rPr>
              <a:t>Digit  commenced its operations in 2017 in Bangalore with the business in Health, Motor &amp; Non Motor Insurance.</a:t>
            </a:r>
          </a:p>
          <a:p>
            <a:pPr marL="571500" indent="-571500"/>
            <a:r>
              <a:rPr lang="en-US" sz="1900" dirty="0" smtClean="0">
                <a:solidFill>
                  <a:schemeClr val="tx1"/>
                </a:solidFill>
                <a:cs typeface="AngsanaUPC" panose="02020603050405020304" pitchFamily="18" charset="-34"/>
              </a:rPr>
              <a:t> Digit is backed by Fairfax Financial Group Mr. </a:t>
            </a:r>
            <a:r>
              <a:rPr lang="en-US" sz="1900" dirty="0" err="1" smtClean="0">
                <a:solidFill>
                  <a:schemeClr val="tx1"/>
                </a:solidFill>
                <a:cs typeface="AngsanaUPC" panose="02020603050405020304" pitchFamily="18" charset="-34"/>
              </a:rPr>
              <a:t>Prem</a:t>
            </a:r>
            <a:r>
              <a:rPr lang="en-US" sz="1900" dirty="0" smtClean="0">
                <a:solidFill>
                  <a:schemeClr val="tx1"/>
                </a:solidFill>
                <a:cs typeface="AngsanaUPC" panose="02020603050405020304" pitchFamily="18" charset="-34"/>
              </a:rPr>
              <a:t> </a:t>
            </a:r>
            <a:r>
              <a:rPr lang="en-US" sz="1900" dirty="0" err="1" smtClean="0">
                <a:solidFill>
                  <a:schemeClr val="tx1"/>
                </a:solidFill>
                <a:cs typeface="AngsanaUPC" panose="02020603050405020304" pitchFamily="18" charset="-34"/>
              </a:rPr>
              <a:t>Watsa</a:t>
            </a:r>
            <a:r>
              <a:rPr lang="en-US" sz="1900" dirty="0" smtClean="0">
                <a:solidFill>
                  <a:schemeClr val="tx1"/>
                </a:solidFill>
                <a:cs typeface="AngsanaUPC" panose="02020603050405020304" pitchFamily="18" charset="-34"/>
              </a:rPr>
              <a:t>(Foreign partner) and </a:t>
            </a:r>
            <a:r>
              <a:rPr lang="en-US" sz="1900" dirty="0" err="1" smtClean="0">
                <a:solidFill>
                  <a:schemeClr val="tx1"/>
                </a:solidFill>
                <a:cs typeface="AngsanaUPC" panose="02020603050405020304" pitchFamily="18" charset="-34"/>
              </a:rPr>
              <a:t>Kamesh</a:t>
            </a:r>
            <a:r>
              <a:rPr lang="en-US" sz="1900" dirty="0" smtClean="0">
                <a:solidFill>
                  <a:schemeClr val="tx1"/>
                </a:solidFill>
                <a:cs typeface="AngsanaUPC" panose="02020603050405020304" pitchFamily="18" charset="-34"/>
              </a:rPr>
              <a:t> </a:t>
            </a:r>
            <a:r>
              <a:rPr lang="en-US" sz="1900" dirty="0" err="1" smtClean="0">
                <a:solidFill>
                  <a:schemeClr val="tx1"/>
                </a:solidFill>
                <a:cs typeface="AngsanaUPC" panose="02020603050405020304" pitchFamily="18" charset="-34"/>
              </a:rPr>
              <a:t>Goyal</a:t>
            </a:r>
            <a:r>
              <a:rPr lang="en-US" sz="1900" dirty="0" smtClean="0">
                <a:solidFill>
                  <a:schemeClr val="tx1"/>
                </a:solidFill>
                <a:cs typeface="AngsanaUPC" panose="02020603050405020304" pitchFamily="18" charset="-34"/>
              </a:rPr>
              <a:t> (Indian Partner) . </a:t>
            </a:r>
          </a:p>
          <a:p>
            <a:pPr marL="571500" indent="-571500"/>
            <a:r>
              <a:rPr lang="en-IN" sz="1900" dirty="0" smtClean="0">
                <a:solidFill>
                  <a:schemeClr val="tx1"/>
                </a:solidFill>
                <a:cs typeface="AngsanaUPC" panose="02020603050405020304" pitchFamily="18" charset="-34"/>
              </a:rPr>
              <a:t>Digit has </a:t>
            </a:r>
            <a:r>
              <a:rPr lang="en-US" sz="1900" dirty="0" smtClean="0">
                <a:solidFill>
                  <a:schemeClr val="tx1"/>
                </a:solidFill>
                <a:cs typeface="AngsanaUPC" panose="02020603050405020304" pitchFamily="18" charset="-34"/>
              </a:rPr>
              <a:t>6400+ </a:t>
            </a:r>
            <a:r>
              <a:rPr lang="en-US" sz="1900" dirty="0" err="1" smtClean="0">
                <a:solidFill>
                  <a:schemeClr val="tx1"/>
                </a:solidFill>
                <a:cs typeface="AngsanaUPC" panose="02020603050405020304" pitchFamily="18" charset="-34"/>
              </a:rPr>
              <a:t>empaneled</a:t>
            </a:r>
            <a:r>
              <a:rPr lang="en-US" sz="1900" dirty="0" smtClean="0">
                <a:solidFill>
                  <a:schemeClr val="tx1"/>
                </a:solidFill>
                <a:cs typeface="AngsanaUPC" panose="02020603050405020304" pitchFamily="18" charset="-34"/>
              </a:rPr>
              <a:t> hospitals all over India </a:t>
            </a:r>
            <a:endParaRPr lang="en-US" sz="1900" dirty="0">
              <a:solidFill>
                <a:schemeClr val="tx1"/>
              </a:solidFill>
            </a:endParaRPr>
          </a:p>
          <a:p>
            <a:endParaRPr lang="en-IN" dirty="0"/>
          </a:p>
        </p:txBody>
      </p:sp>
      <p:pic>
        <p:nvPicPr>
          <p:cNvPr id="1028" name="Picture 4" descr="Image result for DIGIT LOGO">
            <a:extLst>
              <a:ext uri="{FF2B5EF4-FFF2-40B4-BE49-F238E27FC236}">
                <a16:creationId xmlns="" xmlns:a16="http://schemas.microsoft.com/office/drawing/2014/main" id="{0B6929FB-5160-4C3B-BC36-E5F851610A8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1788" y="1219200"/>
            <a:ext cx="831267" cy="914400"/>
          </a:xfrm>
          <a:prstGeom prst="rect">
            <a:avLst/>
          </a:prstGeom>
          <a:noFill/>
          <a:ln>
            <a:solidFill>
              <a:srgbClr val="FFC000"/>
            </a:solidFill>
          </a:ln>
          <a:extLst>
            <a:ext uri="{909E8E84-426E-40DD-AFC4-6F175D3DCCD1}">
              <a14:hiddenFill xmlns:a14="http://schemas.microsoft.com/office/drawing/2010/main" xmlns="">
                <a:solidFill>
                  <a:srgbClr val="FFFFFF"/>
                </a:solidFill>
              </a14:hiddenFill>
            </a:ext>
          </a:extLst>
        </p:spPr>
      </p:pic>
      <p:pic>
        <p:nvPicPr>
          <p:cNvPr id="15" name="Picture 14" descr="Service - Global Finsol Pvt Ltd Photos, Hebbal, Bangalore - Car Insurance Agents">
            <a:extLst>
              <a:ext uri="{FF2B5EF4-FFF2-40B4-BE49-F238E27FC236}">
                <a16:creationId xmlns="" xmlns:a16="http://schemas.microsoft.com/office/drawing/2014/main" id="{3477490F-0BC1-4159-ADD8-A468CC9E0970}"/>
              </a:ext>
            </a:extLst>
          </p:cNvPr>
          <p:cNvPicPr>
            <a:picLocks noChangeAspect="1" noChangeArrowheads="1"/>
          </p:cNvPicPr>
          <p:nvPr/>
        </p:nvPicPr>
        <p:blipFill>
          <a:blip r:embed="rId4" cstate="print">
            <a:extLst/>
          </a:blip>
          <a:srcRect/>
          <a:stretch>
            <a:fillRect/>
          </a:stretch>
        </p:blipFill>
        <p:spPr bwMode="auto">
          <a:xfrm>
            <a:off x="7924800" y="76200"/>
            <a:ext cx="1105046" cy="8545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4780578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bg/>
                                          </p:spTgt>
                                        </p:tgtEl>
                                        <p:attrNameLst>
                                          <p:attrName>style.visibility</p:attrName>
                                        </p:attrNameLst>
                                      </p:cBhvr>
                                      <p:to>
                                        <p:strVal val="visible"/>
                                      </p:to>
                                    </p:set>
                                    <p:anim calcmode="lin" valueType="num">
                                      <p:cBhvr additive="base">
                                        <p:cTn id="18"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bg/>
                                          </p:spTgt>
                                        </p:tgtEl>
                                        <p:attrNameLst>
                                          <p:attrName>style.visibility</p:attrName>
                                        </p:attrNameLst>
                                      </p:cBhvr>
                                      <p:to>
                                        <p:strVal val="visible"/>
                                      </p:to>
                                    </p:set>
                                    <p:anim calcmode="lin" valueType="num">
                                      <p:cBhvr additive="base">
                                        <p:cTn id="28"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 calcmode="lin" valueType="num">
                                      <p:cBhvr additive="base">
                                        <p:cTn id="34" dur="500" fill="hold"/>
                                        <p:tgtEl>
                                          <p:spTgt spid="1028"/>
                                        </p:tgtEl>
                                        <p:attrNameLst>
                                          <p:attrName>ppt_x</p:attrName>
                                        </p:attrNameLst>
                                      </p:cBhvr>
                                      <p:tavLst>
                                        <p:tav tm="0">
                                          <p:val>
                                            <p:strVal val="#ppt_x"/>
                                          </p:val>
                                        </p:tav>
                                        <p:tav tm="100000">
                                          <p:val>
                                            <p:strVal val="#ppt_x"/>
                                          </p:val>
                                        </p:tav>
                                      </p:tavLst>
                                    </p:anim>
                                    <p:anim calcmode="lin" valueType="num">
                                      <p:cBhvr additive="base">
                                        <p:cTn id="35" dur="500" fill="hold"/>
                                        <p:tgtEl>
                                          <p:spTgt spid="10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bg/>
                                          </p:spTgt>
                                        </p:tgtEl>
                                        <p:attrNameLst>
                                          <p:attrName>style.visibility</p:attrName>
                                        </p:attrNameLst>
                                      </p:cBhvr>
                                      <p:to>
                                        <p:strVal val="visible"/>
                                      </p:to>
                                    </p:set>
                                    <p:anim calcmode="lin" valueType="num">
                                      <p:cBhvr additive="base">
                                        <p:cTn id="38"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9"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additive="base">
                                        <p:cTn id="4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3">
                                            <p:bg/>
                                          </p:spTgt>
                                        </p:tgtEl>
                                        <p:attrNameLst>
                                          <p:attrName>style.visibility</p:attrName>
                                        </p:attrNameLst>
                                      </p:cBhvr>
                                      <p:to>
                                        <p:strVal val="visible"/>
                                      </p:to>
                                    </p:set>
                                    <p:anim calcmode="lin" valueType="num">
                                      <p:cBhvr additive="base">
                                        <p:cTn id="48"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txEl>
                                              <p:pRg st="1" end="1"/>
                                            </p:txEl>
                                          </p:spTgt>
                                        </p:tgtEl>
                                        <p:attrNameLst>
                                          <p:attrName>style.visibility</p:attrName>
                                        </p:attrNameLst>
                                      </p:cBhvr>
                                      <p:to>
                                        <p:strVal val="visible"/>
                                      </p:to>
                                    </p:set>
                                    <p:anim calcmode="lin" valueType="num">
                                      <p:cBhvr additive="base">
                                        <p:cTn id="5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xEl>
                                              <p:pRg st="1" end="1"/>
                                            </p:txEl>
                                          </p:spTgt>
                                        </p:tgtEl>
                                        <p:attrNameLst>
                                          <p:attrName>style.visibility</p:attrName>
                                        </p:attrNameLst>
                                      </p:cBhvr>
                                      <p:to>
                                        <p:strVal val="visible"/>
                                      </p:to>
                                    </p:set>
                                    <p:anim calcmode="lin" valueType="num">
                                      <p:cBhvr additive="base">
                                        <p:cTn id="60"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
                                            <p:txEl>
                                              <p:pRg st="2" end="2"/>
                                            </p:txEl>
                                          </p:spTgt>
                                        </p:tgtEl>
                                        <p:attrNameLst>
                                          <p:attrName>style.visibility</p:attrName>
                                        </p:attrNameLst>
                                      </p:cBhvr>
                                      <p:to>
                                        <p:strVal val="visible"/>
                                      </p:to>
                                    </p:set>
                                    <p:anim calcmode="lin" valueType="num">
                                      <p:cBhvr additive="base">
                                        <p:cTn id="6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anim calcmode="lin" valueType="num">
                                      <p:cBhvr additive="base">
                                        <p:cTn id="7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
                                            <p:txEl>
                                              <p:pRg st="3" end="3"/>
                                            </p:txEl>
                                          </p:spTgt>
                                        </p:tgtEl>
                                        <p:attrNameLst>
                                          <p:attrName>style.visibility</p:attrName>
                                        </p:attrNameLst>
                                      </p:cBhvr>
                                      <p:to>
                                        <p:strVal val="visible"/>
                                      </p:to>
                                    </p:set>
                                    <p:anim calcmode="lin" valueType="num">
                                      <p:cBhvr additive="base">
                                        <p:cTn id="7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3">
                                            <p:txEl>
                                              <p:pRg st="3" end="3"/>
                                            </p:txEl>
                                          </p:spTgt>
                                        </p:tgtEl>
                                        <p:attrNameLst>
                                          <p:attrName>style.visibility</p:attrName>
                                        </p:attrNameLst>
                                      </p:cBhvr>
                                      <p:to>
                                        <p:strVal val="visible"/>
                                      </p:to>
                                    </p:set>
                                    <p:anim calcmode="lin" valueType="num">
                                      <p:cBhvr additive="base">
                                        <p:cTn id="8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build="p" animBg="1"/>
      <p:bldP spid="11" grpId="0" uiExpand="1" build="p" animBg="1"/>
      <p:bldP spid="12" grpId="0" build="p" animBg="1"/>
      <p:bldP spid="1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xmlns="" id="{CC3AECBB-C534-4532-AEEA-415E23D50E3C}"/>
              </a:ext>
            </a:extLst>
          </p:cNvPr>
          <p:cNvSpPr/>
          <p:nvPr/>
        </p:nvSpPr>
        <p:spPr>
          <a:xfrm flipV="1">
            <a:off x="1" y="0"/>
            <a:ext cx="1569203" cy="1611824"/>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xmlns="" id="{6070C03D-DD07-4DF0-8C26-E054A49D1564}"/>
              </a:ext>
            </a:extLst>
          </p:cNvPr>
          <p:cNvSpPr/>
          <p:nvPr/>
        </p:nvSpPr>
        <p:spPr>
          <a:xfrm>
            <a:off x="0" y="6347792"/>
            <a:ext cx="9144000" cy="5102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xmlns="" id="{175A1A00-A801-4589-B59D-96482B554744}"/>
              </a:ext>
            </a:extLst>
          </p:cNvPr>
          <p:cNvSpPr/>
          <p:nvPr/>
        </p:nvSpPr>
        <p:spPr>
          <a:xfrm>
            <a:off x="4471761" y="6347792"/>
            <a:ext cx="4672240" cy="510209"/>
          </a:xfrm>
          <a:custGeom>
            <a:avLst/>
            <a:gdLst>
              <a:gd name="connsiteX0" fmla="*/ 0 w 12192000"/>
              <a:gd name="connsiteY0" fmla="*/ 0 h 510209"/>
              <a:gd name="connsiteX1" fmla="*/ 12192000 w 12192000"/>
              <a:gd name="connsiteY1" fmla="*/ 0 h 510209"/>
              <a:gd name="connsiteX2" fmla="*/ 12192000 w 12192000"/>
              <a:gd name="connsiteY2" fmla="*/ 510209 h 510209"/>
              <a:gd name="connsiteX3" fmla="*/ 0 w 12192000"/>
              <a:gd name="connsiteY3" fmla="*/ 510209 h 510209"/>
              <a:gd name="connsiteX4" fmla="*/ 0 w 12192000"/>
              <a:gd name="connsiteY4" fmla="*/ 0 h 510209"/>
              <a:gd name="connsiteX0" fmla="*/ 5989983 w 12192000"/>
              <a:gd name="connsiteY0" fmla="*/ 0 h 510209"/>
              <a:gd name="connsiteX1" fmla="*/ 12192000 w 12192000"/>
              <a:gd name="connsiteY1" fmla="*/ 0 h 510209"/>
              <a:gd name="connsiteX2" fmla="*/ 12192000 w 12192000"/>
              <a:gd name="connsiteY2" fmla="*/ 510209 h 510209"/>
              <a:gd name="connsiteX3" fmla="*/ 0 w 12192000"/>
              <a:gd name="connsiteY3" fmla="*/ 510209 h 510209"/>
              <a:gd name="connsiteX4" fmla="*/ 5989983 w 12192000"/>
              <a:gd name="connsiteY4" fmla="*/ 0 h 510209"/>
              <a:gd name="connsiteX0" fmla="*/ 490331 w 6692348"/>
              <a:gd name="connsiteY0" fmla="*/ 0 h 510209"/>
              <a:gd name="connsiteX1" fmla="*/ 6692348 w 6692348"/>
              <a:gd name="connsiteY1" fmla="*/ 0 h 510209"/>
              <a:gd name="connsiteX2" fmla="*/ 6692348 w 6692348"/>
              <a:gd name="connsiteY2" fmla="*/ 510209 h 510209"/>
              <a:gd name="connsiteX3" fmla="*/ 0 w 6692348"/>
              <a:gd name="connsiteY3" fmla="*/ 496957 h 510209"/>
              <a:gd name="connsiteX4" fmla="*/ 490331 w 6692348"/>
              <a:gd name="connsiteY4" fmla="*/ 0 h 510209"/>
              <a:gd name="connsiteX0" fmla="*/ 487419 w 6689436"/>
              <a:gd name="connsiteY0" fmla="*/ 0 h 510209"/>
              <a:gd name="connsiteX1" fmla="*/ 6689436 w 6689436"/>
              <a:gd name="connsiteY1" fmla="*/ 0 h 510209"/>
              <a:gd name="connsiteX2" fmla="*/ 6689436 w 6689436"/>
              <a:gd name="connsiteY2" fmla="*/ 510209 h 510209"/>
              <a:gd name="connsiteX3" fmla="*/ 0 w 6689436"/>
              <a:gd name="connsiteY3" fmla="*/ 505694 h 510209"/>
              <a:gd name="connsiteX4" fmla="*/ 487419 w 6689436"/>
              <a:gd name="connsiteY4" fmla="*/ 0 h 51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436" h="510209">
                <a:moveTo>
                  <a:pt x="487419" y="0"/>
                </a:moveTo>
                <a:lnTo>
                  <a:pt x="6689436" y="0"/>
                </a:lnTo>
                <a:lnTo>
                  <a:pt x="6689436" y="510209"/>
                </a:lnTo>
                <a:lnTo>
                  <a:pt x="0" y="505694"/>
                </a:lnTo>
                <a:lnTo>
                  <a:pt x="487419"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ight Triangle 5">
            <a:extLst>
              <a:ext uri="{FF2B5EF4-FFF2-40B4-BE49-F238E27FC236}">
                <a16:creationId xmlns:a16="http://schemas.microsoft.com/office/drawing/2014/main" xmlns="" id="{3C1FAF57-725C-4C51-97D3-CD7BCEEB467D}"/>
              </a:ext>
            </a:extLst>
          </p:cNvPr>
          <p:cNvSpPr/>
          <p:nvPr/>
        </p:nvSpPr>
        <p:spPr>
          <a:xfrm flipV="1">
            <a:off x="0" y="1"/>
            <a:ext cx="1452966" cy="1255363"/>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Triangle 7">
            <a:extLst>
              <a:ext uri="{FF2B5EF4-FFF2-40B4-BE49-F238E27FC236}">
                <a16:creationId xmlns:a16="http://schemas.microsoft.com/office/drawing/2014/main" xmlns="" id="{F009A2F9-721A-4445-98CC-E5120F7EF113}"/>
              </a:ext>
            </a:extLst>
          </p:cNvPr>
          <p:cNvSpPr/>
          <p:nvPr/>
        </p:nvSpPr>
        <p:spPr>
          <a:xfrm flipV="1">
            <a:off x="1" y="0"/>
            <a:ext cx="1162373" cy="929898"/>
          </a:xfrm>
          <a:prstGeom prst="rtTriangle">
            <a:avLst/>
          </a:prstGeom>
          <a:solidFill>
            <a:srgbClr val="3CB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xmlns="" id="{BCDE8479-E6AF-451F-BAE0-40C7424AEFFA}"/>
              </a:ext>
            </a:extLst>
          </p:cNvPr>
          <p:cNvSpPr>
            <a:spLocks noGrp="1"/>
          </p:cNvSpPr>
          <p:nvPr>
            <p:ph type="title"/>
          </p:nvPr>
        </p:nvSpPr>
        <p:spPr>
          <a:xfrm>
            <a:off x="457200" y="76200"/>
            <a:ext cx="8229600" cy="1143000"/>
          </a:xfrm>
        </p:spPr>
        <p:txBody>
          <a:bodyPr/>
          <a:lstStyle/>
          <a:p>
            <a:r>
              <a:rPr lang="en-IN" b="1" dirty="0" smtClean="0"/>
              <a:t>PRODUCT INFORMATION</a:t>
            </a:r>
            <a:endParaRPr lang="en-IN" b="1" dirty="0"/>
          </a:p>
        </p:txBody>
      </p:sp>
      <p:sp>
        <p:nvSpPr>
          <p:cNvPr id="10" name="Text Placeholder 9">
            <a:extLst>
              <a:ext uri="{FF2B5EF4-FFF2-40B4-BE49-F238E27FC236}">
                <a16:creationId xmlns:a16="http://schemas.microsoft.com/office/drawing/2014/main" xmlns="" id="{12FB239D-CA47-485F-94F4-CDCF0B4569E0}"/>
              </a:ext>
            </a:extLst>
          </p:cNvPr>
          <p:cNvSpPr>
            <a:spLocks noGrp="1"/>
          </p:cNvSpPr>
          <p:nvPr>
            <p:ph type="body" idx="1"/>
          </p:nvPr>
        </p:nvSpPr>
        <p:spPr>
          <a:xfrm>
            <a:off x="629842" y="1142999"/>
            <a:ext cx="3868340" cy="762001"/>
          </a:xfrm>
        </p:spPr>
        <p:style>
          <a:lnRef idx="3">
            <a:schemeClr val="lt1"/>
          </a:lnRef>
          <a:fillRef idx="1">
            <a:schemeClr val="accent1"/>
          </a:fillRef>
          <a:effectRef idx="1">
            <a:schemeClr val="accent1"/>
          </a:effectRef>
          <a:fontRef idx="minor">
            <a:schemeClr val="lt1"/>
          </a:fontRef>
        </p:style>
        <p:txBody>
          <a:bodyPr anchor="ctr">
            <a:normAutofit/>
          </a:bodyPr>
          <a:lstStyle/>
          <a:p>
            <a:pPr algn="r"/>
            <a:r>
              <a:rPr lang="en-IN" sz="1800" dirty="0"/>
              <a:t>STAR HEALTH INSURANCE</a:t>
            </a:r>
          </a:p>
        </p:txBody>
      </p:sp>
      <p:sp>
        <p:nvSpPr>
          <p:cNvPr id="11" name="Content Placeholder 10">
            <a:extLst>
              <a:ext uri="{FF2B5EF4-FFF2-40B4-BE49-F238E27FC236}">
                <a16:creationId xmlns:a16="http://schemas.microsoft.com/office/drawing/2014/main" xmlns="" id="{91234104-5A7E-4E5A-B144-9FC71CF5FAC7}"/>
              </a:ext>
            </a:extLst>
          </p:cNvPr>
          <p:cNvSpPr>
            <a:spLocks noGrp="1"/>
          </p:cNvSpPr>
          <p:nvPr>
            <p:ph sz="half" idx="2"/>
          </p:nvPr>
        </p:nvSpPr>
        <p:spPr>
          <a:xfrm>
            <a:off x="457200" y="1905000"/>
            <a:ext cx="4040188" cy="44196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endParaRPr lang="en-IN" dirty="0"/>
          </a:p>
          <a:p>
            <a:r>
              <a:rPr lang="en-IN" sz="1600" b="1" dirty="0"/>
              <a:t>PRODUCT - </a:t>
            </a:r>
            <a:r>
              <a:rPr lang="en-IN" sz="1600" b="1" u="sng" dirty="0"/>
              <a:t>COMPREHENSIVE INSURANCE</a:t>
            </a:r>
          </a:p>
          <a:p>
            <a:r>
              <a:rPr lang="en-US" sz="1600" dirty="0"/>
              <a:t>Covers Max 2 Adult + 3 Children</a:t>
            </a:r>
          </a:p>
          <a:p>
            <a:r>
              <a:rPr lang="en-US" sz="1600" dirty="0" smtClean="0"/>
              <a:t>Age Entry : </a:t>
            </a:r>
            <a:r>
              <a:rPr lang="en-US" sz="1600" dirty="0"/>
              <a:t>18years – 65 </a:t>
            </a:r>
            <a:r>
              <a:rPr lang="en-US" sz="1600" dirty="0" smtClean="0"/>
              <a:t>years,  children – 91 days to 25 years</a:t>
            </a:r>
            <a:endParaRPr lang="en-US" sz="1600" dirty="0"/>
          </a:p>
          <a:p>
            <a:r>
              <a:rPr lang="en-US" sz="1600" dirty="0" smtClean="0"/>
              <a:t>10% Co-payment is applicable if the Insured age at entry is above 60 years </a:t>
            </a:r>
          </a:p>
          <a:p>
            <a:r>
              <a:rPr lang="en-US" sz="1600" dirty="0" smtClean="0"/>
              <a:t>Sum Insured options 5L to 1CR</a:t>
            </a:r>
          </a:p>
          <a:p>
            <a:r>
              <a:rPr lang="en-US" sz="1600" b="1" dirty="0" smtClean="0">
                <a:solidFill>
                  <a:schemeClr val="accent6">
                    <a:lumMod val="75000"/>
                  </a:schemeClr>
                </a:solidFill>
              </a:rPr>
              <a:t>Pre and Post hospitalization 60 days &amp; 90 days</a:t>
            </a:r>
          </a:p>
          <a:p>
            <a:r>
              <a:rPr lang="en-US" sz="1600" dirty="0" smtClean="0"/>
              <a:t>All day care procedures are covered </a:t>
            </a:r>
            <a:r>
              <a:rPr lang="en-US" sz="1600" dirty="0" err="1" smtClean="0"/>
              <a:t>upto</a:t>
            </a:r>
            <a:r>
              <a:rPr lang="en-US" sz="1600" dirty="0" smtClean="0"/>
              <a:t> Sum Insured</a:t>
            </a:r>
          </a:p>
          <a:p>
            <a:r>
              <a:rPr lang="en-US" sz="1600" dirty="0" smtClean="0"/>
              <a:t>Psychiatric &amp; Psychosomatic Covered (</a:t>
            </a:r>
            <a:r>
              <a:rPr lang="en-US" sz="1600" dirty="0" err="1" smtClean="0"/>
              <a:t>Actuals</a:t>
            </a:r>
            <a:r>
              <a:rPr lang="en-US" sz="1600" dirty="0" smtClean="0"/>
              <a:t>)</a:t>
            </a:r>
          </a:p>
          <a:p>
            <a:r>
              <a:rPr lang="en-US" sz="1600" b="1" dirty="0" smtClean="0">
                <a:solidFill>
                  <a:schemeClr val="accent6">
                    <a:lumMod val="75000"/>
                  </a:schemeClr>
                </a:solidFill>
              </a:rPr>
              <a:t>Accidental Death &amp; PTD For Dependent Child &amp; Persons aged above 70 years, this cover is available up to 10 </a:t>
            </a:r>
            <a:r>
              <a:rPr lang="en-US" sz="1600" b="1" dirty="0" err="1" smtClean="0">
                <a:solidFill>
                  <a:schemeClr val="accent6">
                    <a:lumMod val="75000"/>
                  </a:schemeClr>
                </a:solidFill>
              </a:rPr>
              <a:t>Lacs</a:t>
            </a:r>
            <a:r>
              <a:rPr lang="en-US" sz="1600" b="1" dirty="0" smtClean="0">
                <a:solidFill>
                  <a:schemeClr val="accent6">
                    <a:lumMod val="75000"/>
                  </a:schemeClr>
                </a:solidFill>
              </a:rPr>
              <a:t> only</a:t>
            </a:r>
          </a:p>
          <a:p>
            <a:endParaRPr lang="en-US" sz="1400" dirty="0" smtClean="0"/>
          </a:p>
          <a:p>
            <a:endParaRPr lang="en-IN" sz="1400" dirty="0" smtClean="0"/>
          </a:p>
          <a:p>
            <a:endParaRPr lang="en-US" sz="1400" dirty="0" smtClean="0"/>
          </a:p>
          <a:p>
            <a:endParaRPr lang="en-US" sz="1400" dirty="0" smtClean="0"/>
          </a:p>
          <a:p>
            <a:endParaRPr lang="en-IN" dirty="0"/>
          </a:p>
        </p:txBody>
      </p:sp>
      <p:sp>
        <p:nvSpPr>
          <p:cNvPr id="12" name="Text Placeholder 11">
            <a:extLst>
              <a:ext uri="{FF2B5EF4-FFF2-40B4-BE49-F238E27FC236}">
                <a16:creationId xmlns:a16="http://schemas.microsoft.com/office/drawing/2014/main" xmlns="" id="{9F33D5F4-0D79-4C12-8CB3-B785B2C84ED9}"/>
              </a:ext>
            </a:extLst>
          </p:cNvPr>
          <p:cNvSpPr>
            <a:spLocks noGrp="1"/>
          </p:cNvSpPr>
          <p:nvPr>
            <p:ph type="body" sz="quarter" idx="3"/>
          </p:nvPr>
        </p:nvSpPr>
        <p:spPr>
          <a:xfrm>
            <a:off x="4629151" y="1224036"/>
            <a:ext cx="3880946" cy="604764"/>
          </a:xfrm>
        </p:spPr>
        <p:style>
          <a:lnRef idx="3">
            <a:schemeClr val="lt1"/>
          </a:lnRef>
          <a:fillRef idx="1">
            <a:schemeClr val="accent4"/>
          </a:fillRef>
          <a:effectRef idx="1">
            <a:schemeClr val="accent4"/>
          </a:effectRef>
          <a:fontRef idx="minor">
            <a:schemeClr val="lt1"/>
          </a:fontRef>
        </p:style>
        <p:txBody>
          <a:bodyPr anchor="ctr">
            <a:noAutofit/>
          </a:bodyPr>
          <a:lstStyle/>
          <a:p>
            <a:pPr algn="ctr"/>
            <a:r>
              <a:rPr lang="en-IN" sz="3600" dirty="0"/>
              <a:t>DIGIT</a:t>
            </a:r>
          </a:p>
        </p:txBody>
      </p:sp>
      <p:pic>
        <p:nvPicPr>
          <p:cNvPr id="1026" name="Picture 2" descr="Image result for star health logo">
            <a:extLst>
              <a:ext uri="{FF2B5EF4-FFF2-40B4-BE49-F238E27FC236}">
                <a16:creationId xmlns:a16="http://schemas.microsoft.com/office/drawing/2014/main" xmlns="" id="{DE29B54A-B447-47FD-B100-5F95582FBF9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143000"/>
            <a:ext cx="1352168" cy="762000"/>
          </a:xfrm>
          <a:prstGeom prst="rect">
            <a:avLst/>
          </a:prstGeom>
          <a:noFill/>
          <a:ln>
            <a:solidFill>
              <a:srgbClr val="0070C0"/>
            </a:solidFill>
          </a:ln>
          <a:extLst>
            <a:ext uri="{909E8E84-426E-40DD-AFC4-6F175D3DCCD1}">
              <a14:hiddenFill xmlns:a14="http://schemas.microsoft.com/office/drawing/2010/main" xmlns="">
                <a:solidFill>
                  <a:srgbClr val="FFFFFF"/>
                </a:solidFill>
              </a14:hiddenFill>
            </a:ext>
          </a:extLst>
        </p:spPr>
      </p:pic>
      <p:sp>
        <p:nvSpPr>
          <p:cNvPr id="13" name="Content Placeholder 12">
            <a:extLst>
              <a:ext uri="{FF2B5EF4-FFF2-40B4-BE49-F238E27FC236}">
                <a16:creationId xmlns:a16="http://schemas.microsoft.com/office/drawing/2014/main" xmlns="" id="{1E9C8E07-F394-49D8-BA3F-318D4875C764}"/>
              </a:ext>
            </a:extLst>
          </p:cNvPr>
          <p:cNvSpPr>
            <a:spLocks noGrp="1"/>
          </p:cNvSpPr>
          <p:nvPr>
            <p:ph sz="quarter" idx="4"/>
          </p:nvPr>
        </p:nvSpPr>
        <p:spPr>
          <a:xfrm>
            <a:off x="4645026" y="1828800"/>
            <a:ext cx="4035074" cy="4495800"/>
          </a:xfrm>
        </p:spPr>
        <p:style>
          <a:lnRef idx="2">
            <a:schemeClr val="accent4"/>
          </a:lnRef>
          <a:fillRef idx="1">
            <a:schemeClr val="lt1"/>
          </a:fillRef>
          <a:effectRef idx="0">
            <a:schemeClr val="accent4"/>
          </a:effectRef>
          <a:fontRef idx="minor">
            <a:schemeClr val="dk1"/>
          </a:fontRef>
        </p:style>
        <p:txBody>
          <a:bodyPr>
            <a:normAutofit lnSpcReduction="10000"/>
          </a:bodyPr>
          <a:lstStyle/>
          <a:p>
            <a:endParaRPr lang="en-IN" dirty="0"/>
          </a:p>
          <a:p>
            <a:r>
              <a:rPr lang="en-IN" sz="1600" b="1" dirty="0"/>
              <a:t>PRODUCT - </a:t>
            </a:r>
            <a:r>
              <a:rPr lang="en-IN" sz="1600" b="1" u="sng" dirty="0"/>
              <a:t>DIGIT HEALTHCARE PLUS</a:t>
            </a:r>
          </a:p>
          <a:p>
            <a:r>
              <a:rPr lang="en-US" sz="1600" b="1" dirty="0">
                <a:solidFill>
                  <a:schemeClr val="accent6">
                    <a:lumMod val="75000"/>
                  </a:schemeClr>
                </a:solidFill>
              </a:rPr>
              <a:t>Covers </a:t>
            </a:r>
            <a:r>
              <a:rPr lang="en-US" sz="1600" b="1" dirty="0" err="1">
                <a:solidFill>
                  <a:schemeClr val="accent6">
                    <a:lumMod val="75000"/>
                  </a:schemeClr>
                </a:solidFill>
              </a:rPr>
              <a:t>upto</a:t>
            </a:r>
            <a:r>
              <a:rPr lang="en-US" sz="1600" b="1" dirty="0">
                <a:solidFill>
                  <a:schemeClr val="accent6">
                    <a:lumMod val="75000"/>
                  </a:schemeClr>
                </a:solidFill>
              </a:rPr>
              <a:t> </a:t>
            </a:r>
            <a:r>
              <a:rPr lang="en-US" sz="1600" b="1" dirty="0" smtClean="0">
                <a:solidFill>
                  <a:schemeClr val="accent6">
                    <a:lumMod val="75000"/>
                  </a:schemeClr>
                </a:solidFill>
              </a:rPr>
              <a:t>8 members</a:t>
            </a:r>
            <a:r>
              <a:rPr lang="en-US" sz="1600" b="1" dirty="0">
                <a:solidFill>
                  <a:schemeClr val="accent6">
                    <a:lumMod val="75000"/>
                  </a:schemeClr>
                </a:solidFill>
              </a:rPr>
              <a:t>. 2A, </a:t>
            </a:r>
            <a:r>
              <a:rPr lang="en-US" sz="1600" b="1" dirty="0" smtClean="0">
                <a:solidFill>
                  <a:schemeClr val="accent6">
                    <a:lumMod val="75000"/>
                  </a:schemeClr>
                </a:solidFill>
              </a:rPr>
              <a:t>4C</a:t>
            </a:r>
            <a:r>
              <a:rPr lang="en-US" sz="1600" b="1" dirty="0">
                <a:solidFill>
                  <a:schemeClr val="accent6">
                    <a:lumMod val="75000"/>
                  </a:schemeClr>
                </a:solidFill>
              </a:rPr>
              <a:t>, 2P (Self, spouse, </a:t>
            </a:r>
            <a:r>
              <a:rPr lang="en-US" sz="1600" b="1" dirty="0" smtClean="0">
                <a:solidFill>
                  <a:schemeClr val="accent6">
                    <a:lumMod val="75000"/>
                  </a:schemeClr>
                </a:solidFill>
              </a:rPr>
              <a:t>4 children</a:t>
            </a:r>
            <a:r>
              <a:rPr lang="en-US" sz="1600" b="1" dirty="0">
                <a:solidFill>
                  <a:schemeClr val="accent6">
                    <a:lumMod val="75000"/>
                  </a:schemeClr>
                </a:solidFill>
              </a:rPr>
              <a:t>, 2 parents or 2 parents in law)</a:t>
            </a:r>
          </a:p>
          <a:p>
            <a:r>
              <a:rPr lang="en-US" sz="1600" b="1" dirty="0" smtClean="0">
                <a:solidFill>
                  <a:schemeClr val="accent6">
                    <a:lumMod val="75000"/>
                  </a:schemeClr>
                </a:solidFill>
              </a:rPr>
              <a:t>Age Entry : </a:t>
            </a:r>
            <a:r>
              <a:rPr lang="en-US" sz="1600" b="1" dirty="0">
                <a:solidFill>
                  <a:schemeClr val="accent6">
                    <a:lumMod val="75000"/>
                  </a:schemeClr>
                </a:solidFill>
              </a:rPr>
              <a:t>18years – 85 </a:t>
            </a:r>
            <a:r>
              <a:rPr lang="en-US" sz="1600" b="1" dirty="0" smtClean="0">
                <a:solidFill>
                  <a:schemeClr val="accent6">
                    <a:lumMod val="75000"/>
                  </a:schemeClr>
                </a:solidFill>
              </a:rPr>
              <a:t>years</a:t>
            </a:r>
            <a:r>
              <a:rPr lang="en-US" sz="1600" dirty="0" smtClean="0"/>
              <a:t>, children: 91 days to 25 years</a:t>
            </a:r>
          </a:p>
          <a:p>
            <a:r>
              <a:rPr lang="en-US" sz="1600" b="1" dirty="0" smtClean="0">
                <a:solidFill>
                  <a:schemeClr val="accent6">
                    <a:lumMod val="75000"/>
                  </a:schemeClr>
                </a:solidFill>
              </a:rPr>
              <a:t>No Co Pay for Any Age</a:t>
            </a:r>
          </a:p>
          <a:p>
            <a:r>
              <a:rPr lang="en-US" sz="1600" b="1" dirty="0" smtClean="0">
                <a:solidFill>
                  <a:schemeClr val="accent6">
                    <a:lumMod val="75000"/>
                  </a:schemeClr>
                </a:solidFill>
              </a:rPr>
              <a:t>Sum Insured options 3L to 1CR</a:t>
            </a:r>
          </a:p>
          <a:p>
            <a:r>
              <a:rPr lang="en-US" sz="1600" dirty="0" smtClean="0"/>
              <a:t>Pre and Post hospitalization 30 days &amp; 60 days</a:t>
            </a:r>
            <a:endParaRPr lang="en-IN" sz="1600" dirty="0" smtClean="0"/>
          </a:p>
          <a:p>
            <a:r>
              <a:rPr lang="en-US" sz="1600" dirty="0" smtClean="0"/>
              <a:t>Day care procedures are Covered up to SI</a:t>
            </a:r>
          </a:p>
          <a:p>
            <a:r>
              <a:rPr lang="en-US" sz="1600" dirty="0" smtClean="0"/>
              <a:t>Psychiatric &amp; Psychosomatic procedures are covered 5% of Base SI subject to max 1 Lac</a:t>
            </a:r>
          </a:p>
          <a:p>
            <a:r>
              <a:rPr lang="en-US" sz="1600" dirty="0" smtClean="0"/>
              <a:t>Accidental Death &amp; PTD Not applicable</a:t>
            </a:r>
          </a:p>
          <a:p>
            <a:endParaRPr lang="en-US" sz="1400" dirty="0" smtClean="0"/>
          </a:p>
          <a:p>
            <a:endParaRPr lang="en-US" sz="1400" dirty="0" smtClean="0"/>
          </a:p>
          <a:p>
            <a:endParaRPr lang="en-US" sz="1400" dirty="0"/>
          </a:p>
        </p:txBody>
      </p:sp>
      <p:pic>
        <p:nvPicPr>
          <p:cNvPr id="1028" name="Picture 4" descr="Image result for DIGIT LOGO">
            <a:extLst>
              <a:ext uri="{FF2B5EF4-FFF2-40B4-BE49-F238E27FC236}">
                <a16:creationId xmlns:a16="http://schemas.microsoft.com/office/drawing/2014/main" xmlns="" id="{0B6929FB-5160-4C3B-BC36-E5F851610A8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1788" y="1219200"/>
            <a:ext cx="829889" cy="609600"/>
          </a:xfrm>
          <a:prstGeom prst="rect">
            <a:avLst/>
          </a:prstGeom>
          <a:noFill/>
          <a:ln>
            <a:solidFill>
              <a:srgbClr val="FFC000"/>
            </a:solidFill>
          </a:ln>
          <a:extLst>
            <a:ext uri="{909E8E84-426E-40DD-AFC4-6F175D3DCCD1}">
              <a14:hiddenFill xmlns:a14="http://schemas.microsoft.com/office/drawing/2010/main" xmlns="">
                <a:solidFill>
                  <a:srgbClr val="FFFFFF"/>
                </a:solidFill>
              </a14:hiddenFill>
            </a:ext>
          </a:extLst>
        </p:spPr>
      </p:pic>
      <p:pic>
        <p:nvPicPr>
          <p:cNvPr id="15" name="Picture 14" descr="Service - Global Finsol Pvt Ltd Photos, Hebbal, Bangalore - Car Insurance Agents">
            <a:extLst>
              <a:ext uri="{FF2B5EF4-FFF2-40B4-BE49-F238E27FC236}">
                <a16:creationId xmlns:a16="http://schemas.microsoft.com/office/drawing/2014/main" xmlns="" id="{3477490F-0BC1-4159-ADD8-A468CC9E0970}"/>
              </a:ext>
            </a:extLst>
          </p:cNvPr>
          <p:cNvPicPr>
            <a:picLocks noChangeAspect="1" noChangeArrowheads="1"/>
          </p:cNvPicPr>
          <p:nvPr/>
        </p:nvPicPr>
        <p:blipFill>
          <a:blip r:embed="rId4" cstate="print">
            <a:extLst/>
          </a:blip>
          <a:srcRect/>
          <a:stretch>
            <a:fillRect/>
          </a:stretch>
        </p:blipFill>
        <p:spPr bwMode="auto">
          <a:xfrm>
            <a:off x="7990346" y="0"/>
            <a:ext cx="1039500" cy="1188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478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additive="base">
                                        <p:cTn id="3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 calcmode="lin" valueType="num">
                                      <p:cBhvr additive="base">
                                        <p:cTn id="4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4" end="4"/>
                                            </p:txEl>
                                          </p:spTgt>
                                        </p:tgtEl>
                                        <p:attrNameLst>
                                          <p:attrName>style.visibility</p:attrName>
                                        </p:attrNameLst>
                                      </p:cBhvr>
                                      <p:to>
                                        <p:strVal val="visible"/>
                                      </p:to>
                                    </p:set>
                                    <p:anim calcmode="lin" valueType="num">
                                      <p:cBhvr additive="base">
                                        <p:cTn id="4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anim calcmode="lin" valueType="num">
                                      <p:cBhvr additive="base">
                                        <p:cTn id="5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5" end="5"/>
                                            </p:txEl>
                                          </p:spTgt>
                                        </p:tgtEl>
                                        <p:attrNameLst>
                                          <p:attrName>style.visibility</p:attrName>
                                        </p:attrNameLst>
                                      </p:cBhvr>
                                      <p:to>
                                        <p:strVal val="visible"/>
                                      </p:to>
                                    </p:set>
                                    <p:anim calcmode="lin" valueType="num">
                                      <p:cBhvr additive="base">
                                        <p:cTn id="6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 calcmode="lin" valueType="num">
                                      <p:cBhvr additive="base">
                                        <p:cTn id="6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
                                            <p:txEl>
                                              <p:pRg st="6" end="6"/>
                                            </p:txEl>
                                          </p:spTgt>
                                        </p:tgtEl>
                                        <p:attrNameLst>
                                          <p:attrName>style.visibility</p:attrName>
                                        </p:attrNameLst>
                                      </p:cBhvr>
                                      <p:to>
                                        <p:strVal val="visible"/>
                                      </p:to>
                                    </p:set>
                                    <p:anim calcmode="lin" valueType="num">
                                      <p:cBhvr additive="base">
                                        <p:cTn id="7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xEl>
                                              <p:pRg st="6" end="6"/>
                                            </p:txEl>
                                          </p:spTgt>
                                        </p:tgtEl>
                                        <p:attrNameLst>
                                          <p:attrName>style.visibility</p:attrName>
                                        </p:attrNameLst>
                                      </p:cBhvr>
                                      <p:to>
                                        <p:strVal val="visible"/>
                                      </p:to>
                                    </p:set>
                                    <p:anim calcmode="lin" valueType="num">
                                      <p:cBhvr additive="base">
                                        <p:cTn id="7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
                                            <p:txEl>
                                              <p:pRg st="7" end="7"/>
                                            </p:txEl>
                                          </p:spTgt>
                                        </p:tgtEl>
                                        <p:attrNameLst>
                                          <p:attrName>style.visibility</p:attrName>
                                        </p:attrNameLst>
                                      </p:cBhvr>
                                      <p:to>
                                        <p:strVal val="visible"/>
                                      </p:to>
                                    </p:set>
                                    <p:anim calcmode="lin" valueType="num">
                                      <p:cBhvr additive="base">
                                        <p:cTn id="8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3">
                                            <p:txEl>
                                              <p:pRg st="7" end="7"/>
                                            </p:txEl>
                                          </p:spTgt>
                                        </p:tgtEl>
                                        <p:attrNameLst>
                                          <p:attrName>style.visibility</p:attrName>
                                        </p:attrNameLst>
                                      </p:cBhvr>
                                      <p:to>
                                        <p:strVal val="visible"/>
                                      </p:to>
                                    </p:set>
                                    <p:anim calcmode="lin" valueType="num">
                                      <p:cBhvr additive="base">
                                        <p:cTn id="9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1">
                                            <p:txEl>
                                              <p:pRg st="8" end="8"/>
                                            </p:txEl>
                                          </p:spTgt>
                                        </p:tgtEl>
                                        <p:attrNameLst>
                                          <p:attrName>style.visibility</p:attrName>
                                        </p:attrNameLst>
                                      </p:cBhvr>
                                      <p:to>
                                        <p:strVal val="visible"/>
                                      </p:to>
                                    </p:set>
                                    <p:anim calcmode="lin" valueType="num">
                                      <p:cBhvr additive="base">
                                        <p:cTn id="9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
                                            <p:txEl>
                                              <p:pRg st="8" end="8"/>
                                            </p:txEl>
                                          </p:spTgt>
                                        </p:tgtEl>
                                        <p:attrNameLst>
                                          <p:attrName>style.visibility</p:attrName>
                                        </p:attrNameLst>
                                      </p:cBhvr>
                                      <p:to>
                                        <p:strVal val="visible"/>
                                      </p:to>
                                    </p:set>
                                    <p:anim calcmode="lin" valueType="num">
                                      <p:cBhvr additive="base">
                                        <p:cTn id="10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1">
                                            <p:txEl>
                                              <p:pRg st="9" end="9"/>
                                            </p:txEl>
                                          </p:spTgt>
                                        </p:tgtEl>
                                        <p:attrNameLst>
                                          <p:attrName>style.visibility</p:attrName>
                                        </p:attrNameLst>
                                      </p:cBhvr>
                                      <p:to>
                                        <p:strVal val="visible"/>
                                      </p:to>
                                    </p:set>
                                    <p:anim calcmode="lin" valueType="num">
                                      <p:cBhvr additive="base">
                                        <p:cTn id="109"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3">
                                            <p:txEl>
                                              <p:pRg st="9" end="9"/>
                                            </p:txEl>
                                          </p:spTgt>
                                        </p:tgtEl>
                                        <p:attrNameLst>
                                          <p:attrName>style.visibility</p:attrName>
                                        </p:attrNameLst>
                                      </p:cBhvr>
                                      <p:to>
                                        <p:strVal val="visible"/>
                                      </p:to>
                                    </p:set>
                                    <p:anim calcmode="lin" valueType="num">
                                      <p:cBhvr additive="base">
                                        <p:cTn id="115"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xmlns="" id="{CC3AECBB-C534-4532-AEEA-415E23D50E3C}"/>
              </a:ext>
            </a:extLst>
          </p:cNvPr>
          <p:cNvSpPr/>
          <p:nvPr/>
        </p:nvSpPr>
        <p:spPr>
          <a:xfrm flipV="1">
            <a:off x="1" y="0"/>
            <a:ext cx="1569203" cy="1611824"/>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xmlns="" id="{6070C03D-DD07-4DF0-8C26-E054A49D1564}"/>
              </a:ext>
            </a:extLst>
          </p:cNvPr>
          <p:cNvSpPr/>
          <p:nvPr/>
        </p:nvSpPr>
        <p:spPr>
          <a:xfrm>
            <a:off x="0" y="6347792"/>
            <a:ext cx="9144000" cy="51020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xmlns="" id="{175A1A00-A801-4589-B59D-96482B554744}"/>
              </a:ext>
            </a:extLst>
          </p:cNvPr>
          <p:cNvSpPr/>
          <p:nvPr/>
        </p:nvSpPr>
        <p:spPr>
          <a:xfrm>
            <a:off x="4471761" y="6347792"/>
            <a:ext cx="4672240" cy="510209"/>
          </a:xfrm>
          <a:custGeom>
            <a:avLst/>
            <a:gdLst>
              <a:gd name="connsiteX0" fmla="*/ 0 w 12192000"/>
              <a:gd name="connsiteY0" fmla="*/ 0 h 510209"/>
              <a:gd name="connsiteX1" fmla="*/ 12192000 w 12192000"/>
              <a:gd name="connsiteY1" fmla="*/ 0 h 510209"/>
              <a:gd name="connsiteX2" fmla="*/ 12192000 w 12192000"/>
              <a:gd name="connsiteY2" fmla="*/ 510209 h 510209"/>
              <a:gd name="connsiteX3" fmla="*/ 0 w 12192000"/>
              <a:gd name="connsiteY3" fmla="*/ 510209 h 510209"/>
              <a:gd name="connsiteX4" fmla="*/ 0 w 12192000"/>
              <a:gd name="connsiteY4" fmla="*/ 0 h 510209"/>
              <a:gd name="connsiteX0" fmla="*/ 5989983 w 12192000"/>
              <a:gd name="connsiteY0" fmla="*/ 0 h 510209"/>
              <a:gd name="connsiteX1" fmla="*/ 12192000 w 12192000"/>
              <a:gd name="connsiteY1" fmla="*/ 0 h 510209"/>
              <a:gd name="connsiteX2" fmla="*/ 12192000 w 12192000"/>
              <a:gd name="connsiteY2" fmla="*/ 510209 h 510209"/>
              <a:gd name="connsiteX3" fmla="*/ 0 w 12192000"/>
              <a:gd name="connsiteY3" fmla="*/ 510209 h 510209"/>
              <a:gd name="connsiteX4" fmla="*/ 5989983 w 12192000"/>
              <a:gd name="connsiteY4" fmla="*/ 0 h 510209"/>
              <a:gd name="connsiteX0" fmla="*/ 490331 w 6692348"/>
              <a:gd name="connsiteY0" fmla="*/ 0 h 510209"/>
              <a:gd name="connsiteX1" fmla="*/ 6692348 w 6692348"/>
              <a:gd name="connsiteY1" fmla="*/ 0 h 510209"/>
              <a:gd name="connsiteX2" fmla="*/ 6692348 w 6692348"/>
              <a:gd name="connsiteY2" fmla="*/ 510209 h 510209"/>
              <a:gd name="connsiteX3" fmla="*/ 0 w 6692348"/>
              <a:gd name="connsiteY3" fmla="*/ 496957 h 510209"/>
              <a:gd name="connsiteX4" fmla="*/ 490331 w 6692348"/>
              <a:gd name="connsiteY4" fmla="*/ 0 h 510209"/>
              <a:gd name="connsiteX0" fmla="*/ 487419 w 6689436"/>
              <a:gd name="connsiteY0" fmla="*/ 0 h 510209"/>
              <a:gd name="connsiteX1" fmla="*/ 6689436 w 6689436"/>
              <a:gd name="connsiteY1" fmla="*/ 0 h 510209"/>
              <a:gd name="connsiteX2" fmla="*/ 6689436 w 6689436"/>
              <a:gd name="connsiteY2" fmla="*/ 510209 h 510209"/>
              <a:gd name="connsiteX3" fmla="*/ 0 w 6689436"/>
              <a:gd name="connsiteY3" fmla="*/ 505694 h 510209"/>
              <a:gd name="connsiteX4" fmla="*/ 487419 w 6689436"/>
              <a:gd name="connsiteY4" fmla="*/ 0 h 51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9436" h="510209">
                <a:moveTo>
                  <a:pt x="487419" y="0"/>
                </a:moveTo>
                <a:lnTo>
                  <a:pt x="6689436" y="0"/>
                </a:lnTo>
                <a:lnTo>
                  <a:pt x="6689436" y="510209"/>
                </a:lnTo>
                <a:lnTo>
                  <a:pt x="0" y="505694"/>
                </a:lnTo>
                <a:lnTo>
                  <a:pt x="487419"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Right Triangle 5">
            <a:extLst>
              <a:ext uri="{FF2B5EF4-FFF2-40B4-BE49-F238E27FC236}">
                <a16:creationId xmlns:a16="http://schemas.microsoft.com/office/drawing/2014/main" xmlns="" id="{3C1FAF57-725C-4C51-97D3-CD7BCEEB467D}"/>
              </a:ext>
            </a:extLst>
          </p:cNvPr>
          <p:cNvSpPr/>
          <p:nvPr/>
        </p:nvSpPr>
        <p:spPr>
          <a:xfrm flipV="1">
            <a:off x="0" y="1"/>
            <a:ext cx="1452966" cy="1255363"/>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ight Triangle 7">
            <a:extLst>
              <a:ext uri="{FF2B5EF4-FFF2-40B4-BE49-F238E27FC236}">
                <a16:creationId xmlns:a16="http://schemas.microsoft.com/office/drawing/2014/main" xmlns="" id="{F009A2F9-721A-4445-98CC-E5120F7EF113}"/>
              </a:ext>
            </a:extLst>
          </p:cNvPr>
          <p:cNvSpPr/>
          <p:nvPr/>
        </p:nvSpPr>
        <p:spPr>
          <a:xfrm flipV="1">
            <a:off x="1" y="0"/>
            <a:ext cx="1162373" cy="929898"/>
          </a:xfrm>
          <a:prstGeom prst="rtTriangle">
            <a:avLst/>
          </a:prstGeom>
          <a:solidFill>
            <a:srgbClr val="3CB4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2">
            <a:extLst>
              <a:ext uri="{FF2B5EF4-FFF2-40B4-BE49-F238E27FC236}">
                <a16:creationId xmlns:a16="http://schemas.microsoft.com/office/drawing/2014/main" xmlns="" id="{BCDE8479-E6AF-451F-BAE0-40C7424AEFFA}"/>
              </a:ext>
            </a:extLst>
          </p:cNvPr>
          <p:cNvSpPr>
            <a:spLocks noGrp="1"/>
          </p:cNvSpPr>
          <p:nvPr>
            <p:ph type="title"/>
          </p:nvPr>
        </p:nvSpPr>
        <p:spPr>
          <a:xfrm>
            <a:off x="457200" y="152400"/>
            <a:ext cx="8229600" cy="1143000"/>
          </a:xfrm>
        </p:spPr>
        <p:txBody>
          <a:bodyPr/>
          <a:lstStyle/>
          <a:p>
            <a:r>
              <a:rPr lang="en-IN" b="1" dirty="0" smtClean="0"/>
              <a:t>PRODUCT INFORMATION</a:t>
            </a:r>
            <a:endParaRPr lang="en-IN" dirty="0"/>
          </a:p>
        </p:txBody>
      </p:sp>
      <p:sp>
        <p:nvSpPr>
          <p:cNvPr id="10" name="Text Placeholder 9">
            <a:extLst>
              <a:ext uri="{FF2B5EF4-FFF2-40B4-BE49-F238E27FC236}">
                <a16:creationId xmlns:a16="http://schemas.microsoft.com/office/drawing/2014/main" xmlns="" id="{12FB239D-CA47-485F-94F4-CDCF0B4569E0}"/>
              </a:ext>
            </a:extLst>
          </p:cNvPr>
          <p:cNvSpPr>
            <a:spLocks noGrp="1"/>
          </p:cNvSpPr>
          <p:nvPr>
            <p:ph type="body" idx="1"/>
          </p:nvPr>
        </p:nvSpPr>
        <p:spPr>
          <a:xfrm>
            <a:off x="629842" y="1142999"/>
            <a:ext cx="3868340" cy="762001"/>
          </a:xfrm>
        </p:spPr>
        <p:style>
          <a:lnRef idx="3">
            <a:schemeClr val="lt1"/>
          </a:lnRef>
          <a:fillRef idx="1">
            <a:schemeClr val="accent1"/>
          </a:fillRef>
          <a:effectRef idx="1">
            <a:schemeClr val="accent1"/>
          </a:effectRef>
          <a:fontRef idx="minor">
            <a:schemeClr val="lt1"/>
          </a:fontRef>
        </p:style>
        <p:txBody>
          <a:bodyPr anchor="ctr">
            <a:normAutofit/>
          </a:bodyPr>
          <a:lstStyle/>
          <a:p>
            <a:pPr algn="r"/>
            <a:r>
              <a:rPr lang="en-IN" sz="2000" dirty="0"/>
              <a:t>STAR HEALTH INSURANCE</a:t>
            </a:r>
          </a:p>
        </p:txBody>
      </p:sp>
      <p:sp>
        <p:nvSpPr>
          <p:cNvPr id="11" name="Content Placeholder 10">
            <a:extLst>
              <a:ext uri="{FF2B5EF4-FFF2-40B4-BE49-F238E27FC236}">
                <a16:creationId xmlns:a16="http://schemas.microsoft.com/office/drawing/2014/main" xmlns="" id="{91234104-5A7E-4E5A-B144-9FC71CF5FAC7}"/>
              </a:ext>
            </a:extLst>
          </p:cNvPr>
          <p:cNvSpPr>
            <a:spLocks noGrp="1"/>
          </p:cNvSpPr>
          <p:nvPr>
            <p:ph sz="half" idx="2"/>
          </p:nvPr>
        </p:nvSpPr>
        <p:spPr>
          <a:xfrm>
            <a:off x="457200" y="1905000"/>
            <a:ext cx="4040188" cy="4179888"/>
          </a:xfrm>
        </p:spPr>
        <p:style>
          <a:lnRef idx="2">
            <a:schemeClr val="accent1"/>
          </a:lnRef>
          <a:fillRef idx="1">
            <a:schemeClr val="lt1"/>
          </a:fillRef>
          <a:effectRef idx="0">
            <a:schemeClr val="accent1"/>
          </a:effectRef>
          <a:fontRef idx="minor">
            <a:schemeClr val="dk1"/>
          </a:fontRef>
        </p:style>
        <p:txBody>
          <a:bodyPr>
            <a:normAutofit/>
          </a:bodyPr>
          <a:lstStyle/>
          <a:p>
            <a:endParaRPr lang="en-IN" dirty="0"/>
          </a:p>
          <a:p>
            <a:r>
              <a:rPr lang="en-US" sz="1500" dirty="0" smtClean="0"/>
              <a:t>Sum Assured Enhancement not applicable under the policy</a:t>
            </a:r>
          </a:p>
          <a:p>
            <a:r>
              <a:rPr lang="en-US" sz="1500" dirty="0" smtClean="0"/>
              <a:t>Maternity covered</a:t>
            </a:r>
          </a:p>
          <a:p>
            <a:r>
              <a:rPr lang="en-US" sz="1500" dirty="0" smtClean="0"/>
              <a:t>Avail Health Check-up benefit of Rs.2000/- for every claim free year</a:t>
            </a:r>
          </a:p>
          <a:p>
            <a:r>
              <a:rPr lang="en-US" sz="1500" dirty="0" smtClean="0"/>
              <a:t>Hospital Cash Benefit shall be availed Rs.500/-, 7 days per admission - 120 days in policy year</a:t>
            </a:r>
          </a:p>
          <a:p>
            <a:r>
              <a:rPr lang="en-US" sz="1500" b="1" dirty="0" smtClean="0">
                <a:solidFill>
                  <a:schemeClr val="accent6">
                    <a:lumMod val="75000"/>
                  </a:schemeClr>
                </a:solidFill>
              </a:rPr>
              <a:t>Cumulative Bonus is paid on No Claim - Up to 100% of the Basic SI </a:t>
            </a:r>
          </a:p>
          <a:p>
            <a:r>
              <a:rPr lang="en-US" sz="1500" dirty="0" smtClean="0"/>
              <a:t>Waiting period for Pre-existing diseases – 3 years</a:t>
            </a:r>
          </a:p>
          <a:p>
            <a:r>
              <a:rPr lang="en-US" sz="1500" dirty="0" smtClean="0"/>
              <a:t>Waiting period For Specific diseases – 2 years</a:t>
            </a:r>
          </a:p>
          <a:p>
            <a:r>
              <a:rPr lang="en-US" sz="1500" dirty="0" smtClean="0"/>
              <a:t>Document required for login – Pan Card</a:t>
            </a:r>
          </a:p>
          <a:p>
            <a:endParaRPr lang="en-US" sz="1400" dirty="0" smtClean="0"/>
          </a:p>
          <a:p>
            <a:endParaRPr lang="en-US" sz="1400" dirty="0" smtClean="0"/>
          </a:p>
          <a:p>
            <a:endParaRPr lang="en-IN" sz="1400" dirty="0" smtClean="0"/>
          </a:p>
          <a:p>
            <a:endParaRPr lang="en-US" sz="1400" dirty="0" smtClean="0"/>
          </a:p>
          <a:p>
            <a:endParaRPr lang="en-US" sz="1400" dirty="0" smtClean="0"/>
          </a:p>
          <a:p>
            <a:endParaRPr lang="en-IN" dirty="0"/>
          </a:p>
        </p:txBody>
      </p:sp>
      <p:sp>
        <p:nvSpPr>
          <p:cNvPr id="12" name="Text Placeholder 11">
            <a:extLst>
              <a:ext uri="{FF2B5EF4-FFF2-40B4-BE49-F238E27FC236}">
                <a16:creationId xmlns:a16="http://schemas.microsoft.com/office/drawing/2014/main" xmlns="" id="{9F33D5F4-0D79-4C12-8CB3-B785B2C84ED9}"/>
              </a:ext>
            </a:extLst>
          </p:cNvPr>
          <p:cNvSpPr>
            <a:spLocks noGrp="1"/>
          </p:cNvSpPr>
          <p:nvPr>
            <p:ph type="body" sz="quarter" idx="3"/>
          </p:nvPr>
        </p:nvSpPr>
        <p:spPr>
          <a:xfrm>
            <a:off x="4629150" y="1224036"/>
            <a:ext cx="3887391" cy="680964"/>
          </a:xfrm>
        </p:spPr>
        <p:style>
          <a:lnRef idx="3">
            <a:schemeClr val="lt1"/>
          </a:lnRef>
          <a:fillRef idx="1">
            <a:schemeClr val="accent4"/>
          </a:fillRef>
          <a:effectRef idx="1">
            <a:schemeClr val="accent4"/>
          </a:effectRef>
          <a:fontRef idx="minor">
            <a:schemeClr val="lt1"/>
          </a:fontRef>
        </p:style>
        <p:txBody>
          <a:bodyPr anchor="ctr">
            <a:noAutofit/>
          </a:bodyPr>
          <a:lstStyle/>
          <a:p>
            <a:pPr algn="ctr"/>
            <a:r>
              <a:rPr lang="en-IN" sz="3600" dirty="0"/>
              <a:t>DIGIT</a:t>
            </a:r>
          </a:p>
        </p:txBody>
      </p:sp>
      <p:pic>
        <p:nvPicPr>
          <p:cNvPr id="1026" name="Picture 2" descr="Image result for star health logo">
            <a:extLst>
              <a:ext uri="{FF2B5EF4-FFF2-40B4-BE49-F238E27FC236}">
                <a16:creationId xmlns:a16="http://schemas.microsoft.com/office/drawing/2014/main" xmlns="" id="{DE29B54A-B447-47FD-B100-5F95582FBF9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143000"/>
            <a:ext cx="1216951" cy="762000"/>
          </a:xfrm>
          <a:prstGeom prst="rect">
            <a:avLst/>
          </a:prstGeom>
          <a:noFill/>
          <a:ln>
            <a:solidFill>
              <a:srgbClr val="0070C0"/>
            </a:solidFill>
          </a:ln>
          <a:extLst>
            <a:ext uri="{909E8E84-426E-40DD-AFC4-6F175D3DCCD1}">
              <a14:hiddenFill xmlns:a14="http://schemas.microsoft.com/office/drawing/2010/main" xmlns="">
                <a:solidFill>
                  <a:srgbClr val="FFFFFF"/>
                </a:solidFill>
              </a14:hiddenFill>
            </a:ext>
          </a:extLst>
        </p:spPr>
      </p:pic>
      <p:sp>
        <p:nvSpPr>
          <p:cNvPr id="13" name="Content Placeholder 12">
            <a:extLst>
              <a:ext uri="{FF2B5EF4-FFF2-40B4-BE49-F238E27FC236}">
                <a16:creationId xmlns:a16="http://schemas.microsoft.com/office/drawing/2014/main" xmlns="" id="{1E9C8E07-F394-49D8-BA3F-318D4875C764}"/>
              </a:ext>
            </a:extLst>
          </p:cNvPr>
          <p:cNvSpPr>
            <a:spLocks noGrp="1"/>
          </p:cNvSpPr>
          <p:nvPr>
            <p:ph sz="quarter" idx="4"/>
          </p:nvPr>
        </p:nvSpPr>
        <p:spPr>
          <a:xfrm>
            <a:off x="4645025" y="1905000"/>
            <a:ext cx="4041775" cy="4221163"/>
          </a:xfrm>
        </p:spPr>
        <p:style>
          <a:lnRef idx="2">
            <a:schemeClr val="accent4"/>
          </a:lnRef>
          <a:fillRef idx="1">
            <a:schemeClr val="lt1"/>
          </a:fillRef>
          <a:effectRef idx="0">
            <a:schemeClr val="accent4"/>
          </a:effectRef>
          <a:fontRef idx="minor">
            <a:schemeClr val="dk1"/>
          </a:fontRef>
        </p:style>
        <p:txBody>
          <a:bodyPr>
            <a:normAutofit lnSpcReduction="10000"/>
          </a:bodyPr>
          <a:lstStyle/>
          <a:p>
            <a:endParaRPr lang="en-IN" dirty="0"/>
          </a:p>
          <a:p>
            <a:r>
              <a:rPr lang="en-US" sz="1500" b="1" dirty="0" smtClean="0">
                <a:solidFill>
                  <a:schemeClr val="accent6">
                    <a:lumMod val="75000"/>
                  </a:schemeClr>
                </a:solidFill>
              </a:rPr>
              <a:t>Option to increase SI on renewals by 25K or 50K without fresh waiting period</a:t>
            </a:r>
          </a:p>
          <a:p>
            <a:r>
              <a:rPr lang="en-US" sz="1500" dirty="0" smtClean="0"/>
              <a:t>Maternity Optional</a:t>
            </a:r>
          </a:p>
          <a:p>
            <a:r>
              <a:rPr lang="en-US" sz="1500" dirty="0" smtClean="0"/>
              <a:t>Avail Health Check-up benefit (Rs.) 0.25% of main SI </a:t>
            </a:r>
            <a:r>
              <a:rPr lang="en-US" sz="1500" dirty="0" err="1" smtClean="0"/>
              <a:t>upto</a:t>
            </a:r>
            <a:r>
              <a:rPr lang="en-US" sz="1500" dirty="0" smtClean="0"/>
              <a:t> max 5K , every renewal irrespective of claim</a:t>
            </a:r>
          </a:p>
          <a:p>
            <a:r>
              <a:rPr lang="en-US" sz="1500" dirty="0" smtClean="0"/>
              <a:t>Two options of Rs. 500 and 1K per day </a:t>
            </a:r>
            <a:r>
              <a:rPr lang="en-US" sz="1500" dirty="0" err="1" smtClean="0"/>
              <a:t>upto</a:t>
            </a:r>
            <a:r>
              <a:rPr lang="en-US" sz="1500" dirty="0" smtClean="0"/>
              <a:t> 30 days can be availed</a:t>
            </a:r>
          </a:p>
          <a:p>
            <a:r>
              <a:rPr lang="en-US" sz="1500" dirty="0" smtClean="0"/>
              <a:t>Cumulative Bonus is paid 5% of Base SI for each claim free year up to max 25%</a:t>
            </a:r>
          </a:p>
          <a:p>
            <a:r>
              <a:rPr lang="en-US" sz="1500" b="1" dirty="0" smtClean="0">
                <a:solidFill>
                  <a:schemeClr val="accent6">
                    <a:lumMod val="75000"/>
                  </a:schemeClr>
                </a:solidFill>
              </a:rPr>
              <a:t>Waiting period for Pre-existing diseases – 2 years</a:t>
            </a:r>
          </a:p>
          <a:p>
            <a:r>
              <a:rPr lang="en-US" sz="1500" dirty="0" smtClean="0"/>
              <a:t>Waiting period For Specific diseases – 2 years</a:t>
            </a:r>
          </a:p>
          <a:p>
            <a:r>
              <a:rPr lang="en-US" sz="1500" dirty="0" smtClean="0"/>
              <a:t>Document required for login – </a:t>
            </a:r>
            <a:r>
              <a:rPr lang="en-US" sz="1500" dirty="0" err="1" smtClean="0"/>
              <a:t>Govt</a:t>
            </a:r>
            <a:r>
              <a:rPr lang="en-US" sz="1500" dirty="0" smtClean="0"/>
              <a:t> Issued document (</a:t>
            </a:r>
            <a:r>
              <a:rPr lang="en-US" sz="1500" dirty="0" err="1" smtClean="0"/>
              <a:t>eg</a:t>
            </a:r>
            <a:r>
              <a:rPr lang="en-US" sz="1500" dirty="0" smtClean="0"/>
              <a:t> ; </a:t>
            </a:r>
            <a:r>
              <a:rPr lang="en-US" sz="1500" dirty="0" err="1" smtClean="0"/>
              <a:t>Aadhaar</a:t>
            </a:r>
            <a:r>
              <a:rPr lang="en-US" sz="1500" dirty="0" smtClean="0"/>
              <a:t>, DL, Pan)</a:t>
            </a:r>
          </a:p>
          <a:p>
            <a:endParaRPr lang="en-US" sz="1400" dirty="0" smtClean="0"/>
          </a:p>
          <a:p>
            <a:endParaRPr lang="en-US" sz="1400" dirty="0"/>
          </a:p>
        </p:txBody>
      </p:sp>
      <p:pic>
        <p:nvPicPr>
          <p:cNvPr id="1028" name="Picture 4" descr="Image result for DIGIT LOGO">
            <a:extLst>
              <a:ext uri="{FF2B5EF4-FFF2-40B4-BE49-F238E27FC236}">
                <a16:creationId xmlns:a16="http://schemas.microsoft.com/office/drawing/2014/main" xmlns="" id="{0B6929FB-5160-4C3B-BC36-E5F851610A81}"/>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1788" y="1219200"/>
            <a:ext cx="831267" cy="685800"/>
          </a:xfrm>
          <a:prstGeom prst="rect">
            <a:avLst/>
          </a:prstGeom>
          <a:noFill/>
          <a:ln>
            <a:solidFill>
              <a:srgbClr val="FFC000"/>
            </a:solidFill>
          </a:ln>
          <a:extLst>
            <a:ext uri="{909E8E84-426E-40DD-AFC4-6F175D3DCCD1}">
              <a14:hiddenFill xmlns:a14="http://schemas.microsoft.com/office/drawing/2010/main" xmlns="">
                <a:solidFill>
                  <a:srgbClr val="FFFFFF"/>
                </a:solidFill>
              </a14:hiddenFill>
            </a:ext>
          </a:extLst>
        </p:spPr>
      </p:pic>
      <p:pic>
        <p:nvPicPr>
          <p:cNvPr id="15" name="Picture 14" descr="Service - Global Finsol Pvt Ltd Photos, Hebbal, Bangalore - Car Insurance Agents">
            <a:extLst>
              <a:ext uri="{FF2B5EF4-FFF2-40B4-BE49-F238E27FC236}">
                <a16:creationId xmlns:a16="http://schemas.microsoft.com/office/drawing/2014/main" xmlns="" id="{3477490F-0BC1-4159-ADD8-A468CC9E0970}"/>
              </a:ext>
            </a:extLst>
          </p:cNvPr>
          <p:cNvPicPr>
            <a:picLocks noChangeAspect="1" noChangeArrowheads="1"/>
          </p:cNvPicPr>
          <p:nvPr/>
        </p:nvPicPr>
        <p:blipFill>
          <a:blip r:embed="rId4" cstate="print">
            <a:extLst/>
          </a:blip>
          <a:srcRect/>
          <a:stretch>
            <a:fillRect/>
          </a:stretch>
        </p:blipFill>
        <p:spPr bwMode="auto">
          <a:xfrm>
            <a:off x="7990346" y="0"/>
            <a:ext cx="1039500" cy="1188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4780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additive="base">
                                        <p:cTn id="3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 calcmode="lin" valueType="num">
                                      <p:cBhvr additive="base">
                                        <p:cTn id="4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xEl>
                                              <p:pRg st="4" end="4"/>
                                            </p:txEl>
                                          </p:spTgt>
                                        </p:tgtEl>
                                        <p:attrNameLst>
                                          <p:attrName>style.visibility</p:attrName>
                                        </p:attrNameLst>
                                      </p:cBhvr>
                                      <p:to>
                                        <p:strVal val="visible"/>
                                      </p:to>
                                    </p:set>
                                    <p:anim calcmode="lin" valueType="num">
                                      <p:cBhvr additive="base">
                                        <p:cTn id="4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xEl>
                                              <p:pRg st="4" end="4"/>
                                            </p:txEl>
                                          </p:spTgt>
                                        </p:tgtEl>
                                        <p:attrNameLst>
                                          <p:attrName>style.visibility</p:attrName>
                                        </p:attrNameLst>
                                      </p:cBhvr>
                                      <p:to>
                                        <p:strVal val="visible"/>
                                      </p:to>
                                    </p:set>
                                    <p:anim calcmode="lin" valueType="num">
                                      <p:cBhvr additive="base">
                                        <p:cTn id="5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
                                            <p:txEl>
                                              <p:pRg st="5" end="5"/>
                                            </p:txEl>
                                          </p:spTgt>
                                        </p:tgtEl>
                                        <p:attrNameLst>
                                          <p:attrName>style.visibility</p:attrName>
                                        </p:attrNameLst>
                                      </p:cBhvr>
                                      <p:to>
                                        <p:strVal val="visible"/>
                                      </p:to>
                                    </p:set>
                                    <p:anim calcmode="lin" valueType="num">
                                      <p:cBhvr additive="base">
                                        <p:cTn id="6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 calcmode="lin" valueType="num">
                                      <p:cBhvr additive="base">
                                        <p:cTn id="6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1">
                                            <p:txEl>
                                              <p:pRg st="6" end="6"/>
                                            </p:txEl>
                                          </p:spTgt>
                                        </p:tgtEl>
                                        <p:attrNameLst>
                                          <p:attrName>style.visibility</p:attrName>
                                        </p:attrNameLst>
                                      </p:cBhvr>
                                      <p:to>
                                        <p:strVal val="visible"/>
                                      </p:to>
                                    </p:set>
                                    <p:anim calcmode="lin" valueType="num">
                                      <p:cBhvr additive="base">
                                        <p:cTn id="7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
                                            <p:txEl>
                                              <p:pRg st="6" end="6"/>
                                            </p:txEl>
                                          </p:spTgt>
                                        </p:tgtEl>
                                        <p:attrNameLst>
                                          <p:attrName>style.visibility</p:attrName>
                                        </p:attrNameLst>
                                      </p:cBhvr>
                                      <p:to>
                                        <p:strVal val="visible"/>
                                      </p:to>
                                    </p:set>
                                    <p:anim calcmode="lin" valueType="num">
                                      <p:cBhvr additive="base">
                                        <p:cTn id="7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1">
                                            <p:txEl>
                                              <p:pRg st="7" end="7"/>
                                            </p:txEl>
                                          </p:spTgt>
                                        </p:tgtEl>
                                        <p:attrNameLst>
                                          <p:attrName>style.visibility</p:attrName>
                                        </p:attrNameLst>
                                      </p:cBhvr>
                                      <p:to>
                                        <p:strVal val="visible"/>
                                      </p:to>
                                    </p:set>
                                    <p:anim calcmode="lin" valueType="num">
                                      <p:cBhvr additive="base">
                                        <p:cTn id="85"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3">
                                            <p:txEl>
                                              <p:pRg st="7" end="7"/>
                                            </p:txEl>
                                          </p:spTgt>
                                        </p:tgtEl>
                                        <p:attrNameLst>
                                          <p:attrName>style.visibility</p:attrName>
                                        </p:attrNameLst>
                                      </p:cBhvr>
                                      <p:to>
                                        <p:strVal val="visible"/>
                                      </p:to>
                                    </p:set>
                                    <p:anim calcmode="lin" valueType="num">
                                      <p:cBhvr additive="base">
                                        <p:cTn id="9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1">
                                            <p:txEl>
                                              <p:pRg st="8" end="8"/>
                                            </p:txEl>
                                          </p:spTgt>
                                        </p:tgtEl>
                                        <p:attrNameLst>
                                          <p:attrName>style.visibility</p:attrName>
                                        </p:attrNameLst>
                                      </p:cBhvr>
                                      <p:to>
                                        <p:strVal val="visible"/>
                                      </p:to>
                                    </p:set>
                                    <p:anim calcmode="lin" valueType="num">
                                      <p:cBhvr additive="base">
                                        <p:cTn id="97"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
                                            <p:txEl>
                                              <p:pRg st="8" end="8"/>
                                            </p:txEl>
                                          </p:spTgt>
                                        </p:tgtEl>
                                        <p:attrNameLst>
                                          <p:attrName>style.visibility</p:attrName>
                                        </p:attrNameLst>
                                      </p:cBhvr>
                                      <p:to>
                                        <p:strVal val="visible"/>
                                      </p:to>
                                    </p:set>
                                    <p:anim calcmode="lin" valueType="num">
                                      <p:cBhvr additive="base">
                                        <p:cTn id="103"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461</Words>
  <Application>Microsoft Office PowerPoint</Application>
  <PresentationFormat>On-screen Show (4:3)</PresentationFormat>
  <Paragraphs>73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ABOUT INSURANCE</vt:lpstr>
      <vt:lpstr>PRODUCT INFORMATION</vt:lpstr>
      <vt:lpstr>PRODUCT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Shobha K</dc:creator>
  <cp:lastModifiedBy>Shobha K</cp:lastModifiedBy>
  <cp:revision>62</cp:revision>
  <dcterms:created xsi:type="dcterms:W3CDTF">2006-08-16T00:00:00Z</dcterms:created>
  <dcterms:modified xsi:type="dcterms:W3CDTF">2020-03-09T05:55:50Z</dcterms:modified>
</cp:coreProperties>
</file>